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omments/comment5.xml" ContentType="application/vnd.openxmlformats-officedocument.presentationml.comments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omments/comment6.xml" ContentType="application/vnd.openxmlformats-officedocument.presentationml.comments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omments/comment7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62" r:id="rId2"/>
    <p:sldId id="267" r:id="rId3"/>
    <p:sldId id="349" r:id="rId4"/>
    <p:sldId id="353" r:id="rId5"/>
    <p:sldId id="356" r:id="rId6"/>
    <p:sldId id="357" r:id="rId7"/>
    <p:sldId id="359" r:id="rId8"/>
    <p:sldId id="294" r:id="rId9"/>
    <p:sldId id="297" r:id="rId10"/>
    <p:sldId id="298" r:id="rId11"/>
    <p:sldId id="299" r:id="rId12"/>
    <p:sldId id="360" r:id="rId13"/>
    <p:sldId id="319" r:id="rId14"/>
    <p:sldId id="305" r:id="rId15"/>
    <p:sldId id="316" r:id="rId16"/>
    <p:sldId id="318" r:id="rId17"/>
    <p:sldId id="361" r:id="rId18"/>
    <p:sldId id="325" r:id="rId19"/>
    <p:sldId id="327" r:id="rId20"/>
    <p:sldId id="330" r:id="rId21"/>
    <p:sldId id="331" r:id="rId22"/>
    <p:sldId id="332" r:id="rId23"/>
    <p:sldId id="333" r:id="rId24"/>
    <p:sldId id="334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288" r:id="rId35"/>
    <p:sldId id="362" r:id="rId36"/>
    <p:sldId id="283" r:id="rId37"/>
    <p:sldId id="279" r:id="rId38"/>
    <p:sldId id="272" r:id="rId39"/>
    <p:sldId id="289" r:id="rId40"/>
    <p:sldId id="291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en Rotman" initials="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D2E9EE"/>
    <a:srgbClr val="9DBA3B"/>
    <a:srgbClr val="266782"/>
    <a:srgbClr val="2DB2CF"/>
    <a:srgbClr val="A7A9AB"/>
    <a:srgbClr val="58585B"/>
    <a:srgbClr val="9A9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64" autoAdjust="0"/>
  </p:normalViewPr>
  <p:slideViewPr>
    <p:cSldViewPr snapToGrid="0" snapToObjects="1" showGuides="1">
      <p:cViewPr>
        <p:scale>
          <a:sx n="100" d="100"/>
          <a:sy n="100" d="100"/>
        </p:scale>
        <p:origin x="-752" y="-432"/>
      </p:cViewPr>
      <p:guideLst>
        <p:guide orient="horz" pos="2454"/>
        <p:guide orient="horz" pos="1665"/>
        <p:guide orient="horz" pos="380"/>
        <p:guide pos="5466"/>
        <p:guide pos="2874"/>
        <p:guide pos="3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5" d="100"/>
          <a:sy n="125" d="100"/>
        </p:scale>
        <p:origin x="-392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urawski:Desktop:GMCA-Globus:20160212-GMCA-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urawski:Desktop:GMCA-Globus:20160212-GMCA-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urawski:Desktop:GMCA-Globus:20160212-GMCA-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Sheet1!$D$85</c:f>
              <c:strCache>
                <c:ptCount val="1"/>
                <c:pt idx="0">
                  <c:v>GMCA idb DMZ</c:v>
                </c:pt>
              </c:strCache>
            </c:strRef>
          </c:tx>
          <c:marker>
            <c:symbol val="none"/>
          </c:marker>
          <c:cat>
            <c:strRef>
              <c:f>Sheet1!$C$86:$C$92</c:f>
              <c:strCache>
                <c:ptCount val="7"/>
                <c:pt idx="0">
                  <c:v>10G (single file)</c:v>
                </c:pt>
                <c:pt idx="1">
                  <c:v>50G (single file)</c:v>
                </c:pt>
                <c:pt idx="2">
                  <c:v>100G (single file)</c:v>
                </c:pt>
                <c:pt idx="3">
                  <c:v>500G (single file)</c:v>
                </c:pt>
                <c:pt idx="4">
                  <c:v>50G (medium files &amp; deep dirs)</c:v>
                </c:pt>
                <c:pt idx="5">
                  <c:v>150G (medium files &amp; shallow dirs)</c:v>
                </c:pt>
                <c:pt idx="6">
                  <c:v>500G (large files)</c:v>
                </c:pt>
              </c:strCache>
            </c:strRef>
          </c:cat>
          <c:val>
            <c:numRef>
              <c:f>Sheet1!$D$86:$D$92</c:f>
              <c:numCache>
                <c:formatCode>General</c:formatCode>
                <c:ptCount val="7"/>
                <c:pt idx="0">
                  <c:v>987.654</c:v>
                </c:pt>
                <c:pt idx="1">
                  <c:v>1238.39</c:v>
                </c:pt>
                <c:pt idx="2">
                  <c:v>1362.862</c:v>
                </c:pt>
                <c:pt idx="3">
                  <c:v>1164.822</c:v>
                </c:pt>
                <c:pt idx="4">
                  <c:v>587.717</c:v>
                </c:pt>
                <c:pt idx="5">
                  <c:v>1265.823</c:v>
                </c:pt>
                <c:pt idx="6">
                  <c:v>944.241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Sheet1!$E$85</c:f>
              <c:strCache>
                <c:ptCount val="1"/>
                <c:pt idx="0">
                  <c:v>GMCA idb</c:v>
                </c:pt>
              </c:strCache>
            </c:strRef>
          </c:tx>
          <c:marker>
            <c:symbol val="none"/>
          </c:marker>
          <c:cat>
            <c:strRef>
              <c:f>Sheet1!$C$86:$C$92</c:f>
              <c:strCache>
                <c:ptCount val="7"/>
                <c:pt idx="0">
                  <c:v>10G (single file)</c:v>
                </c:pt>
                <c:pt idx="1">
                  <c:v>50G (single file)</c:v>
                </c:pt>
                <c:pt idx="2">
                  <c:v>100G (single file)</c:v>
                </c:pt>
                <c:pt idx="3">
                  <c:v>500G (single file)</c:v>
                </c:pt>
                <c:pt idx="4">
                  <c:v>50G (medium files &amp; deep dirs)</c:v>
                </c:pt>
                <c:pt idx="5">
                  <c:v>150G (medium files &amp; shallow dirs)</c:v>
                </c:pt>
                <c:pt idx="6">
                  <c:v>500G (large files)</c:v>
                </c:pt>
              </c:strCache>
            </c:strRef>
          </c:cat>
          <c:val>
            <c:numRef>
              <c:f>Sheet1!$E$86:$E$92</c:f>
              <c:numCache>
                <c:formatCode>General</c:formatCode>
                <c:ptCount val="7"/>
                <c:pt idx="0">
                  <c:v>289.855</c:v>
                </c:pt>
                <c:pt idx="1">
                  <c:v>263.505</c:v>
                </c:pt>
                <c:pt idx="2">
                  <c:v>264.201</c:v>
                </c:pt>
                <c:pt idx="3">
                  <c:v>290.255</c:v>
                </c:pt>
                <c:pt idx="4">
                  <c:v>118.871</c:v>
                </c:pt>
                <c:pt idx="5">
                  <c:v>180.234</c:v>
                </c:pt>
                <c:pt idx="6">
                  <c:v>45.793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7912792"/>
        <c:axId val="2117915768"/>
      </c:lineChart>
      <c:catAx>
        <c:axId val="2117912792"/>
        <c:scaling>
          <c:orientation val="minMax"/>
        </c:scaling>
        <c:delete val="0"/>
        <c:axPos val="b"/>
        <c:majorTickMark val="out"/>
        <c:minorTickMark val="none"/>
        <c:tickLblPos val="nextTo"/>
        <c:crossAx val="2117915768"/>
        <c:crosses val="autoZero"/>
        <c:auto val="1"/>
        <c:lblAlgn val="ctr"/>
        <c:lblOffset val="100"/>
        <c:noMultiLvlLbl val="0"/>
      </c:catAx>
      <c:valAx>
        <c:axId val="21179157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79127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Sheet1!$B$102</c:f>
              <c:strCache>
                <c:ptCount val="1"/>
                <c:pt idx="0">
                  <c:v>GMCA idb DMZ</c:v>
                </c:pt>
              </c:strCache>
            </c:strRef>
          </c:tx>
          <c:marker>
            <c:symbol val="none"/>
          </c:marker>
          <c:cat>
            <c:strRef>
              <c:f>Sheet1!$C$103:$C$109</c:f>
              <c:strCache>
                <c:ptCount val="7"/>
                <c:pt idx="0">
                  <c:v>10G (single file)</c:v>
                </c:pt>
                <c:pt idx="1">
                  <c:v>50G (single file)</c:v>
                </c:pt>
                <c:pt idx="2">
                  <c:v>100G (single file)</c:v>
                </c:pt>
                <c:pt idx="3">
                  <c:v>500G (single file)</c:v>
                </c:pt>
                <c:pt idx="4">
                  <c:v>50G (medium files &amp; deep dirs)</c:v>
                </c:pt>
                <c:pt idx="5">
                  <c:v>150G (medium files &amp; shallow dirs)</c:v>
                </c:pt>
                <c:pt idx="6">
                  <c:v>500G (large files)</c:v>
                </c:pt>
              </c:strCache>
            </c:strRef>
          </c:cat>
          <c:val>
            <c:numRef>
              <c:f>Sheet1!$D$103:$D$109</c:f>
              <c:numCache>
                <c:formatCode>General</c:formatCode>
                <c:ptCount val="7"/>
                <c:pt idx="0">
                  <c:v>1142.857</c:v>
                </c:pt>
                <c:pt idx="1">
                  <c:v>1290.323</c:v>
                </c:pt>
                <c:pt idx="2">
                  <c:v>1353.638</c:v>
                </c:pt>
                <c:pt idx="3">
                  <c:v>1251.956</c:v>
                </c:pt>
                <c:pt idx="4">
                  <c:v>574.713</c:v>
                </c:pt>
                <c:pt idx="5">
                  <c:v>1229.508</c:v>
                </c:pt>
                <c:pt idx="6">
                  <c:v>2960.77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Sheet1!$B$93</c:f>
              <c:strCache>
                <c:ptCount val="1"/>
                <c:pt idx="0">
                  <c:v>GMCA idb</c:v>
                </c:pt>
              </c:strCache>
            </c:strRef>
          </c:tx>
          <c:marker>
            <c:symbol val="none"/>
          </c:marker>
          <c:cat>
            <c:strRef>
              <c:f>Sheet1!$C$103:$C$109</c:f>
              <c:strCache>
                <c:ptCount val="7"/>
                <c:pt idx="0">
                  <c:v>10G (single file)</c:v>
                </c:pt>
                <c:pt idx="1">
                  <c:v>50G (single file)</c:v>
                </c:pt>
                <c:pt idx="2">
                  <c:v>100G (single file)</c:v>
                </c:pt>
                <c:pt idx="3">
                  <c:v>500G (single file)</c:v>
                </c:pt>
                <c:pt idx="4">
                  <c:v>50G (medium files &amp; deep dirs)</c:v>
                </c:pt>
                <c:pt idx="5">
                  <c:v>150G (medium files &amp; shallow dirs)</c:v>
                </c:pt>
                <c:pt idx="6">
                  <c:v>500G (large files)</c:v>
                </c:pt>
              </c:strCache>
            </c:strRef>
          </c:cat>
          <c:val>
            <c:numRef>
              <c:f>Sheet1!$E$103:$E$109</c:f>
              <c:numCache>
                <c:formatCode>General</c:formatCode>
                <c:ptCount val="7"/>
                <c:pt idx="0">
                  <c:v>300.752</c:v>
                </c:pt>
                <c:pt idx="1">
                  <c:v>322.061</c:v>
                </c:pt>
                <c:pt idx="2">
                  <c:v>266.667</c:v>
                </c:pt>
                <c:pt idx="3">
                  <c:v>246.945</c:v>
                </c:pt>
                <c:pt idx="4">
                  <c:v>190.749</c:v>
                </c:pt>
                <c:pt idx="5">
                  <c:v>211.268</c:v>
                </c:pt>
                <c:pt idx="6">
                  <c:v>420.315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18216"/>
        <c:axId val="2118721192"/>
      </c:lineChart>
      <c:catAx>
        <c:axId val="2118718216"/>
        <c:scaling>
          <c:orientation val="minMax"/>
        </c:scaling>
        <c:delete val="0"/>
        <c:axPos val="b"/>
        <c:majorTickMark val="out"/>
        <c:minorTickMark val="none"/>
        <c:tickLblPos val="nextTo"/>
        <c:crossAx val="2118721192"/>
        <c:crosses val="autoZero"/>
        <c:auto val="1"/>
        <c:lblAlgn val="ctr"/>
        <c:lblOffset val="100"/>
        <c:noMultiLvlLbl val="0"/>
      </c:catAx>
      <c:valAx>
        <c:axId val="21187211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87182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Sheet1!$B$28</c:f>
              <c:strCache>
                <c:ptCount val="1"/>
                <c:pt idx="0">
                  <c:v>GMCA idb DMZ</c:v>
                </c:pt>
              </c:strCache>
            </c:strRef>
          </c:tx>
          <c:marker>
            <c:symbol val="none"/>
          </c:marker>
          <c:cat>
            <c:strRef>
              <c:f>Sheet1!$C$29:$C$35</c:f>
              <c:strCache>
                <c:ptCount val="7"/>
                <c:pt idx="0">
                  <c:v>10G (single file)</c:v>
                </c:pt>
                <c:pt idx="1">
                  <c:v>50G (single file)</c:v>
                </c:pt>
                <c:pt idx="2">
                  <c:v>100G (single file)</c:v>
                </c:pt>
                <c:pt idx="3">
                  <c:v>500G (single file)</c:v>
                </c:pt>
                <c:pt idx="4">
                  <c:v>50G (medium files &amp; deep dirs)</c:v>
                </c:pt>
                <c:pt idx="5">
                  <c:v>150G (medium files &amp; shallow dirs)</c:v>
                </c:pt>
                <c:pt idx="6">
                  <c:v>500G (large files)</c:v>
                </c:pt>
              </c:strCache>
            </c:strRef>
          </c:cat>
          <c:val>
            <c:numRef>
              <c:f>Sheet1!$D$29:$D$35</c:f>
              <c:numCache>
                <c:formatCode>General</c:formatCode>
                <c:ptCount val="7"/>
                <c:pt idx="0">
                  <c:v>1000.0</c:v>
                </c:pt>
                <c:pt idx="1">
                  <c:v>1219.512</c:v>
                </c:pt>
                <c:pt idx="2">
                  <c:v>1228.879</c:v>
                </c:pt>
                <c:pt idx="3">
                  <c:v>1688.476</c:v>
                </c:pt>
                <c:pt idx="4">
                  <c:v>756.144</c:v>
                </c:pt>
                <c:pt idx="5">
                  <c:v>2127.66</c:v>
                </c:pt>
                <c:pt idx="6">
                  <c:v>3642.987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Sheet1!$B$19</c:f>
              <c:strCache>
                <c:ptCount val="1"/>
                <c:pt idx="0">
                  <c:v>GMCA idb</c:v>
                </c:pt>
              </c:strCache>
            </c:strRef>
          </c:tx>
          <c:marker>
            <c:symbol val="none"/>
          </c:marker>
          <c:cat>
            <c:strRef>
              <c:f>Sheet1!$C$29:$C$35</c:f>
              <c:strCache>
                <c:ptCount val="7"/>
                <c:pt idx="0">
                  <c:v>10G (single file)</c:v>
                </c:pt>
                <c:pt idx="1">
                  <c:v>50G (single file)</c:v>
                </c:pt>
                <c:pt idx="2">
                  <c:v>100G (single file)</c:v>
                </c:pt>
                <c:pt idx="3">
                  <c:v>500G (single file)</c:v>
                </c:pt>
                <c:pt idx="4">
                  <c:v>50G (medium files &amp; deep dirs)</c:v>
                </c:pt>
                <c:pt idx="5">
                  <c:v>150G (medium files &amp; shallow dirs)</c:v>
                </c:pt>
                <c:pt idx="6">
                  <c:v>500G (large files)</c:v>
                </c:pt>
              </c:strCache>
            </c:strRef>
          </c:cat>
          <c:val>
            <c:numRef>
              <c:f>Sheet1!$E$29:$E$35</c:f>
              <c:numCache>
                <c:formatCode>General</c:formatCode>
                <c:ptCount val="7"/>
                <c:pt idx="0">
                  <c:v>509.554</c:v>
                </c:pt>
                <c:pt idx="1">
                  <c:v>307.929</c:v>
                </c:pt>
                <c:pt idx="2">
                  <c:v>104.167</c:v>
                </c:pt>
                <c:pt idx="3">
                  <c:v>251.889</c:v>
                </c:pt>
                <c:pt idx="4">
                  <c:v>122.474</c:v>
                </c:pt>
                <c:pt idx="5">
                  <c:v>650.4069999999996</c:v>
                </c:pt>
                <c:pt idx="6">
                  <c:v>1117.006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36504"/>
        <c:axId val="2118739480"/>
      </c:lineChart>
      <c:catAx>
        <c:axId val="2118736504"/>
        <c:scaling>
          <c:orientation val="minMax"/>
        </c:scaling>
        <c:delete val="0"/>
        <c:axPos val="b"/>
        <c:majorTickMark val="out"/>
        <c:minorTickMark val="none"/>
        <c:tickLblPos val="nextTo"/>
        <c:crossAx val="2118739480"/>
        <c:crosses val="autoZero"/>
        <c:auto val="1"/>
        <c:lblAlgn val="ctr"/>
        <c:lblOffset val="100"/>
        <c:noMultiLvlLbl val="0"/>
      </c:catAx>
      <c:valAx>
        <c:axId val="21187394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87365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3-28T08:18:53.861" idx="7">
    <p:pos x="10" y="10"/>
    <p:text>Build this slide out into three slides with a few more bullets on each. 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3-28T08:18:53.861" idx="8">
    <p:pos x="10" y="10"/>
    <p:text>Build this slide out into three slides with a few more bullets on each. 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3-28T08:18:53.861" idx="9">
    <p:pos x="10" y="10"/>
    <p:text>Build this slide out into three slides with a few more bullets on each. 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3-28T08:18:53.861" idx="10">
    <p:pos x="10" y="10"/>
    <p:text>Build this slide out into three slides with a few more bullets on each. 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3-28T08:18:53.861" idx="11">
    <p:pos x="10" y="10"/>
    <p:text>Build this slide out into three slides with a few more bullets on each. 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3-28T08:18:53.861" idx="12">
    <p:pos x="10" y="10"/>
    <p:text>Build this slide out into three slides with a few more bullets on each. 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3-28T08:18:53.861" idx="13">
    <p:pos x="10" y="10"/>
    <p:text>Build this slide out into three slides with a few more bullets on each. 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C6163-EDEA-0546-AF8B-90BCB7258165}" type="datetimeFigureOut">
              <a:rPr lang="en-US" smtClean="0"/>
              <a:pPr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03296-974C-BA4E-96B6-8AAD18ECE7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41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EBA3999B-581F-244C-A4ED-F2A64C4B4C60}" type="datetimeFigureOut">
              <a:rPr lang="en-US" smtClean="0"/>
              <a:pPr/>
              <a:t>2/28/17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203C2CCC-44D0-4B40-9343-1A28B1A2D9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417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2CCC-44D0-4B40-9343-1A28B1A2D90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86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AE1E7-10E2-CF4A-8695-3E65350C7070}" type="slidenum">
              <a:rPr lang="en-US"/>
              <a:pPr/>
              <a:t>16</a:t>
            </a:fld>
            <a:endParaRPr lang="en-US"/>
          </a:p>
        </p:txBody>
      </p:sp>
      <p:sp>
        <p:nvSpPr>
          <p:cNvPr id="330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38138" y="677863"/>
            <a:ext cx="6165850" cy="3468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2081" y="4373285"/>
            <a:ext cx="5036613" cy="407168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Comparison of legacy and recommended tools.</a:t>
            </a:r>
          </a:p>
          <a:p>
            <a:endParaRPr lang="en-US" dirty="0" smtClean="0"/>
          </a:p>
          <a:p>
            <a:r>
              <a:rPr lang="en-US" dirty="0" smtClean="0"/>
              <a:t>Note that rsync over</a:t>
            </a:r>
            <a:r>
              <a:rPr lang="en-US" baseline="0" dirty="0" smtClean="0"/>
              <a:t> HPN-SSH is reasonable in a 1Gbps environment – if you are stuck with rsync over SSH, at least use HPN-SSH.</a:t>
            </a:r>
          </a:p>
          <a:p>
            <a:endParaRPr lang="en-US" baseline="0" dirty="0" smtClean="0"/>
          </a:p>
          <a:p>
            <a:r>
              <a:rPr lang="en-US" dirty="0" smtClean="0"/>
              <a:t>Globus is now deployed at</a:t>
            </a:r>
            <a:r>
              <a:rPr lang="en-US" baseline="0" dirty="0" smtClean="0"/>
              <a:t> a large number of major scientific sites – the basic data transfer functionality is free.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NERSC Presentation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4/11/15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60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60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60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60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60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2CCC-44D0-4B40-9343-1A28B1A2D90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1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2CCC-44D0-4B40-9343-1A28B1A2D90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1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2CCC-44D0-4B40-9343-1A28B1A2D90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2CCC-44D0-4B40-9343-1A28B1A2D90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62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2CCC-44D0-4B40-9343-1A28B1A2D90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1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2CCC-44D0-4B40-9343-1A28B1A2D90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1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2CCC-44D0-4B40-9343-1A28B1A2D90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1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2CCC-44D0-4B40-9343-1A28B1A2D90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1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C2CCC-44D0-4B40-9343-1A28B1A2D90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1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974A96-DFFB-C144-8087-15282382EEA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0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  <a:r>
              <a:rPr lang="en-US" baseline="0" dirty="0" smtClean="0"/>
              <a:t> factors – attention span, ability to manage complexity – these are constant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a huge amount of promise in data-intensive science.  Effective use of networks can help realize those benefits.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Science DMZ model helps address the difficulties scientists often experience with using networks.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63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application sees the network as</a:t>
            </a:r>
            <a:r>
              <a:rPr lang="en-US" baseline="0" dirty="0" smtClean="0"/>
              <a:t> a socket.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socket interface does not provide path diagnostics or other troubleshooting information.</a:t>
            </a:r>
          </a:p>
          <a:p>
            <a:endParaRPr lang="en-US" baseline="0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TCP behaves as it does because of measures taken in the 1980s to fix the congestion collapse of the Internet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TCP makes a promise to the application – TCP will get the data to the other end, or TCP will return an error.  TCP makes no promises about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Arial" charset="0"/>
              </a:rPr>
              <a:t>This is an annotated version of the plot from the Science DMZ paper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Beyond your metro area, zero loss is essentially required for high performance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Where are your collaborators?  Where are your users?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When global collaboration is the norm, nobody can afford to be a local-only resource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4EA9B8-C164-A54A-A3B5-1C1D6329AEA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not underestimate the value of three TCP improvements: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RFC1323 (window scaling)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Kernel autotuning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Improved congestion algorithms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However, loss + latency is still a performance killer.</a:t>
            </a:r>
          </a:p>
          <a:p>
            <a:pPr marL="0" indent="0">
              <a:buNone/>
            </a:pPr>
            <a:r>
              <a:rPr lang="en-US" baseline="0" dirty="0" smtClean="0"/>
              <a:t>TCP must be accommodated – this is our job as engineers and architects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20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slide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C9639-C0D2-A746-9AD6-FEE097F08E8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green data path</a:t>
            </a:r>
            <a:r>
              <a:rPr lang="en-US" baseline="0" dirty="0" smtClean="0"/>
              <a:t> is susceptible to TCP performance problems stemming from packet loss combined with long distances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red data path is very low latency – loss matters much less here (though too much loss will still cause problems)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Remember the throughput vs. latency graph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43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aspects of the DTN must be tuned – even the BIOS matters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Limit the scope of the DTN as well – its job is data movement, its job is not to have office software on it.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Craft a specific security profile/policy around its only task.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AF03E7-0DA5-084C-A73B-84F898909E9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3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97819"/>
            <a:ext cx="7762875" cy="1102519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1" y="2901951"/>
            <a:ext cx="3597275" cy="993775"/>
          </a:xfrm>
        </p:spPr>
        <p:txBody>
          <a:bodyPr anchor="b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FCC22-31A9-5F4D-8313-F772C1EE39BB}" type="datetime1">
              <a:rPr lang="en-US" smtClean="0"/>
              <a:pPr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10A0-C33E-CC45-8305-B897475A1C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116514" y="2901553"/>
            <a:ext cx="3570287" cy="994172"/>
          </a:xfrm>
        </p:spPr>
        <p:txBody>
          <a:bodyPr anchor="b" anchorCtr="0">
            <a:noAutofit/>
          </a:bodyPr>
          <a:lstStyle>
            <a:lvl1pPr marL="0" indent="0">
              <a:buNone/>
              <a:defRPr sz="1400"/>
            </a:lvl1pPr>
            <a:lvl2pPr marL="230188" indent="0">
              <a:buNone/>
              <a:defRPr sz="1400"/>
            </a:lvl2pPr>
            <a:lvl3pPr marL="458787" indent="0">
              <a:buNone/>
              <a:defRPr sz="1400"/>
            </a:lvl3pPr>
            <a:lvl4pPr marL="684212" indent="0">
              <a:buNone/>
              <a:defRPr sz="1400"/>
            </a:lvl4pPr>
            <a:lvl5pPr marL="912812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11" descr="ESnet_Logo_Heade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33" y="651933"/>
            <a:ext cx="3288792" cy="960120"/>
          </a:xfrm>
          <a:prstGeom prst="rect">
            <a:avLst/>
          </a:prstGeom>
        </p:spPr>
      </p:pic>
      <p:pic>
        <p:nvPicPr>
          <p:cNvPr id="13" name="Picture 12" descr="DOE_logo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038" y="4219194"/>
            <a:ext cx="1572768" cy="524256"/>
          </a:xfrm>
          <a:prstGeom prst="rect">
            <a:avLst/>
          </a:prstGeom>
        </p:spPr>
      </p:pic>
      <p:pic>
        <p:nvPicPr>
          <p:cNvPr id="14" name="Picture 13" descr="Lab_Logo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8971" y="4054602"/>
            <a:ext cx="908304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60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BEA20-4296-1F41-B5C0-947026B7619C}" type="datetime1">
              <a:rPr lang="en-US" smtClean="0"/>
              <a:pPr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10A0-C33E-CC45-8305-B897475A1C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7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922985"/>
            <a:ext cx="7772400" cy="1021556"/>
          </a:xfrm>
        </p:spPr>
        <p:txBody>
          <a:bodyPr anchor="t"/>
          <a:lstStyle>
            <a:lvl1pPr algn="l">
              <a:defRPr sz="44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93058"/>
            <a:ext cx="7772400" cy="1125140"/>
          </a:xfrm>
        </p:spPr>
        <p:txBody>
          <a:bodyPr tIns="45720" bIns="182880" anchor="b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AC24-F311-C548-8BA4-8A2499F6EF02}" type="datetime1">
              <a:rPr lang="en-US" smtClean="0"/>
              <a:pPr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10A0-C33E-CC45-8305-B897475A1C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37160" cy="5136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9" name="Picture 8" descr="ESnet_Logo_Footer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9144" y="4499805"/>
            <a:ext cx="1210056" cy="3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7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261122"/>
          </a:xfrm>
        </p:spPr>
        <p:txBody>
          <a:bodyPr/>
          <a:lstStyle>
            <a:lvl1pPr marL="228600" indent="-228600">
              <a:defRPr sz="2000"/>
            </a:lvl1pPr>
            <a:lvl2pPr marL="457200" indent="-228600">
              <a:buClr>
                <a:schemeClr val="tx1"/>
              </a:buClr>
              <a:defRPr sz="1800"/>
            </a:lvl2pPr>
            <a:lvl3pPr marL="685800" indent="-228600">
              <a:buClr>
                <a:schemeClr val="tx1"/>
              </a:buClr>
              <a:defRPr sz="1600"/>
            </a:lvl3pPr>
            <a:lvl4pPr marL="914400" indent="-228600">
              <a:buClr>
                <a:schemeClr val="tx1"/>
              </a:buClr>
              <a:defRPr sz="1200"/>
            </a:lvl4pPr>
            <a:lvl5pPr marL="1143000" indent="-228600">
              <a:buClr>
                <a:schemeClr val="tx1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261122"/>
          </a:xfrm>
        </p:spPr>
        <p:txBody>
          <a:bodyPr/>
          <a:lstStyle>
            <a:lvl1pPr marL="228600" indent="-228600">
              <a:defRPr sz="2000"/>
            </a:lvl1pPr>
            <a:lvl2pPr marL="457200" indent="-228600">
              <a:buClr>
                <a:schemeClr val="tx1"/>
              </a:buClr>
              <a:defRPr sz="1800"/>
            </a:lvl2pPr>
            <a:lvl3pPr marL="685800" indent="-228600">
              <a:buClr>
                <a:schemeClr val="tx1"/>
              </a:buClr>
              <a:defRPr sz="1600"/>
            </a:lvl3pPr>
            <a:lvl4pPr marL="914400" indent="-228600">
              <a:buClr>
                <a:schemeClr val="tx1"/>
              </a:buClr>
              <a:defRPr sz="1200"/>
            </a:lvl4pPr>
            <a:lvl5pPr marL="1143000" indent="-228600">
              <a:buClr>
                <a:schemeClr val="tx1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2CCB-F61C-654B-AF4D-73C61C68761F}" type="datetime1">
              <a:rPr lang="en-US" smtClean="0"/>
              <a:pPr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10A0-C33E-CC45-8305-B897475A1C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6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830116"/>
          </a:xfrm>
        </p:spPr>
        <p:txBody>
          <a:bodyPr/>
          <a:lstStyle>
            <a:lvl1pPr>
              <a:defRPr sz="2000"/>
            </a:lvl1pPr>
            <a:lvl2pPr marL="457200" indent="-228600">
              <a:defRPr sz="1800"/>
            </a:lvl2pPr>
            <a:lvl3pPr marL="685800" indent="-228600">
              <a:defRPr sz="1600"/>
            </a:lvl3pPr>
            <a:lvl4pPr marL="914400" indent="-228600">
              <a:defRPr sz="1200"/>
            </a:lvl4pPr>
            <a:lvl5pPr marL="1143000" indent="-228600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830116"/>
          </a:xfrm>
        </p:spPr>
        <p:txBody>
          <a:bodyPr/>
          <a:lstStyle>
            <a:lvl1pPr>
              <a:defRPr sz="2000"/>
            </a:lvl1pPr>
            <a:lvl2pPr marL="457200" indent="-228600">
              <a:defRPr sz="1800"/>
            </a:lvl2pPr>
            <a:lvl3pPr marL="685800" indent="-228600">
              <a:defRPr sz="1600"/>
            </a:lvl3pPr>
            <a:lvl4pPr marL="914400" indent="-228600">
              <a:defRPr sz="1200"/>
            </a:lvl4pPr>
            <a:lvl5pPr marL="1143000" indent="-228600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3FF4A-E192-594D-85D2-961A895021F6}" type="datetime1">
              <a:rPr lang="en-US" smtClean="0"/>
              <a:pPr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10A0-C33E-CC45-8305-B897475A1C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1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01F21-67A6-0545-9EC8-D77229149F1E}" type="datetime1">
              <a:rPr lang="en-US" smtClean="0"/>
              <a:pPr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10A0-C33E-CC45-8305-B897475A1C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72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B53A-4226-394C-9866-06ECB09BE5AD}" type="datetime1">
              <a:rPr lang="en-US" smtClean="0"/>
              <a:pPr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710A0-C33E-CC45-8305-B897475A1C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33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5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0275" y="4862517"/>
            <a:ext cx="16859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defRPr>
            </a:lvl1pPr>
          </a:lstStyle>
          <a:p>
            <a:fld id="{FCE69097-F061-2345-96E4-2074114512F2}" type="datetime1">
              <a:rPr lang="en-US" smtClean="0"/>
              <a:pPr/>
              <a:t>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4862517"/>
            <a:ext cx="4114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1" y="4862517"/>
            <a:ext cx="4476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defRPr>
            </a:lvl1pPr>
          </a:lstStyle>
          <a:p>
            <a:fld id="{487710A0-C33E-CC45-8305-B897475A1C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37160" cy="5136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9" name="Picture 8" descr="ESnet_Logo_Footer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744" y="4458514"/>
            <a:ext cx="1210056" cy="3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8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88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8788" indent="-228600" algn="l" defTabSz="457200" rtl="0" eaLnBrk="1" latinLnBrk="0" hangingPunct="1">
        <a:spcBef>
          <a:spcPct val="20000"/>
        </a:spcBef>
        <a:buClr>
          <a:schemeClr val="tx1">
            <a:lumMod val="50000"/>
          </a:schemeClr>
        </a:buClr>
        <a:buSzPct val="85000"/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8975" indent="-230188" algn="l" defTabSz="45720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9962" indent="-285750" algn="l" defTabSz="45720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Lucida Grande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30188" algn="l" defTabSz="457200" rtl="0" eaLnBrk="1" latinLnBrk="0" hangingPunct="1">
        <a:spcBef>
          <a:spcPct val="20000"/>
        </a:spcBef>
        <a:buClr>
          <a:schemeClr val="tx1">
            <a:lumMod val="50000"/>
          </a:schemeClr>
        </a:buClr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zurawski@es.n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mailto:engage@es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mailto:engage@es.ne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ngage@es.ne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asterdata.es.net/science-dmz/" TargetMode="External"/><Relationship Id="rId4" Type="http://schemas.openxmlformats.org/officeDocument/2006/relationships/image" Target="../media/image15.gif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hyperlink" Target="mailto:engage@es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hyperlink" Target="mailto:engage@es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engage@es.n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mailto:engage@es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ngage@es.ne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hyperlink" Target="mailto:engage@es.ne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mailto:engage@es.net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ngage@es.ne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mailto:engage@es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mailto:engage@es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mailto:engage@es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mailto:engage@es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mailto:engage@es.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mailto:engage@es.ne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mailto:engage@es.net" TargetMode="External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mailto:engage@es.net" TargetMode="External"/><Relationship Id="rId5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mailto:engage@es.net" TargetMode="External"/><Relationship Id="rId5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engage@es.net" TargetMode="External"/><Relationship Id="rId4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engage@es.ne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hyperlink" Target="mailto:engage@es.net" TargetMode="External"/><Relationship Id="rId5" Type="http://schemas.openxmlformats.org/officeDocument/2006/relationships/comments" Target="../comments/commen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hyperlink" Target="mailto:engage@es.net" TargetMode="External"/><Relationship Id="rId5" Type="http://schemas.openxmlformats.org/officeDocument/2006/relationships/comments" Target="../comments/commen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hyperlink" Target="mailto:engage@es.net" TargetMode="External"/><Relationship Id="rId5" Type="http://schemas.openxmlformats.org/officeDocument/2006/relationships/comments" Target="../comments/commen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hyperlink" Target="mailto:engage@es.ne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engage@es.ne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ngage@es.net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engage@es.net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ngage@es.net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hyperlink" Target="mailto:engage@es.net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ngage@es.n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engage@es.net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zurawski@es.ne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ngage@es.ne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ngage@es.net" TargetMode="External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ngage@es.ne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engage@es.ne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mailto:engage@es.n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79880"/>
            <a:ext cx="7762875" cy="1562100"/>
          </a:xfrm>
        </p:spPr>
        <p:txBody>
          <a:bodyPr/>
          <a:lstStyle/>
          <a:p>
            <a:r>
              <a:rPr lang="en-US" sz="3600" dirty="0"/>
              <a:t>ESnet Science </a:t>
            </a:r>
            <a:r>
              <a:rPr lang="en-US" sz="3600" dirty="0" smtClean="0"/>
              <a:t>DMZ &amp; Pilot Efforts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978151"/>
            <a:ext cx="3912903" cy="993775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 smtClean="0"/>
              <a:t>Energy Sciences Network (ESnet)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 smtClean="0"/>
              <a:t>Lawrence Berkeley National Laboratory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27600" y="2977753"/>
            <a:ext cx="4216400" cy="994172"/>
          </a:xfrm>
        </p:spPr>
        <p:txBody>
          <a:bodyPr/>
          <a:lstStyle/>
          <a:p>
            <a:r>
              <a:rPr lang="en-US" dirty="0"/>
              <a:t>Jason Zurawski – </a:t>
            </a:r>
            <a:r>
              <a:rPr lang="en-US" dirty="0">
                <a:hlinkClick r:id="rId2"/>
              </a:rPr>
              <a:t>zurawski@es.net</a:t>
            </a:r>
            <a:r>
              <a:rPr lang="en-US" dirty="0"/>
              <a:t> </a:t>
            </a:r>
          </a:p>
          <a:p>
            <a:r>
              <a:rPr lang="en-US" dirty="0" err="1" smtClean="0"/>
              <a:t>Hackathon</a:t>
            </a:r>
            <a:endParaRPr lang="en-US" dirty="0"/>
          </a:p>
          <a:p>
            <a:r>
              <a:rPr lang="en-US" dirty="0" smtClean="0"/>
              <a:t>February 28th, 2017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827303" y="2985080"/>
            <a:ext cx="0" cy="96321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66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396875" y="8335"/>
            <a:ext cx="7285038" cy="857250"/>
          </a:xfrm>
        </p:spPr>
        <p:txBody>
          <a:bodyPr/>
          <a:lstStyle/>
          <a:p>
            <a:r>
              <a:rPr lang="en-US">
                <a:latin typeface="Arial Narrow" charset="0"/>
              </a:rPr>
              <a:t>A small amount of packet loss makes a huge difference in TCP performance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 Narrow" charset="0"/>
            </a:endParaRPr>
          </a:p>
        </p:txBody>
      </p:sp>
      <p:pic>
        <p:nvPicPr>
          <p:cNvPr id="23556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63" y="1021556"/>
            <a:ext cx="8767762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2171700" y="2591991"/>
            <a:ext cx="838200" cy="350044"/>
          </a:xfrm>
          <a:prstGeom prst="wedgeRoundRectCallout">
            <a:avLst>
              <a:gd name="adj1" fmla="val -143822"/>
              <a:gd name="adj2" fmla="val -40114"/>
              <a:gd name="adj3" fmla="val 16667"/>
            </a:avLst>
          </a:prstGeom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 defTabSz="914400" eaLnBrk="0" hangingPunct="0"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Arial" charset="0"/>
              </a:rPr>
              <a:t>Metro Area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430463" y="1879997"/>
            <a:ext cx="836612" cy="475059"/>
          </a:xfrm>
          <a:prstGeom prst="wedgeRoundRectCallout">
            <a:avLst>
              <a:gd name="adj1" fmla="val -227975"/>
              <a:gd name="adj2" fmla="val -85359"/>
              <a:gd name="adj3" fmla="val 16667"/>
            </a:avLst>
          </a:prstGeom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 defTabSz="914400" eaLnBrk="0" hangingPunct="0"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Arial" charset="0"/>
              </a:rPr>
              <a:t>Local</a:t>
            </a:r>
          </a:p>
          <a:p>
            <a:pPr algn="ctr" defTabSz="914400" eaLnBrk="0" hangingPunct="0"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Arial" charset="0"/>
              </a:rPr>
              <a:t>(LAN)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392488" y="2600325"/>
            <a:ext cx="836612" cy="348854"/>
          </a:xfrm>
          <a:prstGeom prst="wedgeRoundRectCallout">
            <a:avLst>
              <a:gd name="adj1" fmla="val -204254"/>
              <a:gd name="adj2" fmla="val 221554"/>
              <a:gd name="adj3" fmla="val 16667"/>
            </a:avLst>
          </a:prstGeom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 defTabSz="914400" eaLnBrk="0" hangingPunct="0"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Arial" charset="0"/>
              </a:rPr>
              <a:t>Regional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043489" y="2843212"/>
            <a:ext cx="928687" cy="348854"/>
          </a:xfrm>
          <a:prstGeom prst="wedgeRoundRectCallout">
            <a:avLst>
              <a:gd name="adj1" fmla="val 162253"/>
              <a:gd name="adj2" fmla="val 205386"/>
              <a:gd name="adj3" fmla="val 16667"/>
            </a:avLst>
          </a:prstGeom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 defTabSz="914400" eaLnBrk="0" hangingPunct="0"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Arial" charset="0"/>
              </a:rPr>
              <a:t>Continental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818313" y="2338387"/>
            <a:ext cx="1281112" cy="348854"/>
          </a:xfrm>
          <a:prstGeom prst="wedgeRoundRectCallout">
            <a:avLst>
              <a:gd name="adj1" fmla="val 105870"/>
              <a:gd name="adj2" fmla="val 348839"/>
              <a:gd name="adj3" fmla="val 16667"/>
            </a:avLst>
          </a:prstGeom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 defTabSz="914400" eaLnBrk="0" hangingPunct="0"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Arial" charset="0"/>
              </a:rPr>
              <a:t>International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" y="4404122"/>
            <a:ext cx="8350250" cy="323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526338" y="4642247"/>
            <a:ext cx="1281112" cy="0"/>
          </a:xfrm>
          <a:prstGeom prst="line">
            <a:avLst/>
          </a:prstGeom>
          <a:ln w="76200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83188" y="4647010"/>
            <a:ext cx="1281112" cy="0"/>
          </a:xfrm>
          <a:prstGeom prst="line">
            <a:avLst/>
          </a:prstGeom>
          <a:ln w="76200">
            <a:solidFill>
              <a:srgbClr val="9FC24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57488" y="4642247"/>
            <a:ext cx="128111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7201" y="4641056"/>
            <a:ext cx="1281113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67" name="TextBox 23"/>
          <p:cNvSpPr txBox="1">
            <a:spLocks noChangeArrowheads="1"/>
          </p:cNvSpPr>
          <p:nvPr/>
        </p:nvSpPr>
        <p:spPr bwMode="auto">
          <a:xfrm>
            <a:off x="361950" y="4411266"/>
            <a:ext cx="1778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/>
              <a:t>Measured (TCP Reno)</a:t>
            </a:r>
          </a:p>
        </p:txBody>
      </p:sp>
      <p:sp>
        <p:nvSpPr>
          <p:cNvPr id="23568" name="TextBox 24"/>
          <p:cNvSpPr txBox="1">
            <a:spLocks noChangeArrowheads="1"/>
          </p:cNvSpPr>
          <p:nvPr/>
        </p:nvSpPr>
        <p:spPr bwMode="auto">
          <a:xfrm>
            <a:off x="2660650" y="4410075"/>
            <a:ext cx="15636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/>
              <a:t>Measured (HTCP)</a:t>
            </a:r>
          </a:p>
        </p:txBody>
      </p:sp>
      <p:sp>
        <p:nvSpPr>
          <p:cNvPr id="23569" name="TextBox 25"/>
          <p:cNvSpPr txBox="1">
            <a:spLocks noChangeArrowheads="1"/>
          </p:cNvSpPr>
          <p:nvPr/>
        </p:nvSpPr>
        <p:spPr bwMode="auto">
          <a:xfrm>
            <a:off x="5081589" y="4410075"/>
            <a:ext cx="19843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/>
              <a:t>Theoretical (TCP Reno)</a:t>
            </a:r>
          </a:p>
        </p:txBody>
      </p:sp>
      <p:sp>
        <p:nvSpPr>
          <p:cNvPr id="23570" name="TextBox 26"/>
          <p:cNvSpPr txBox="1">
            <a:spLocks noChangeArrowheads="1"/>
          </p:cNvSpPr>
          <p:nvPr/>
        </p:nvSpPr>
        <p:spPr bwMode="auto">
          <a:xfrm>
            <a:off x="7426326" y="4408885"/>
            <a:ext cx="17319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/>
              <a:t>Measured (no loss)</a:t>
            </a:r>
          </a:p>
        </p:txBody>
      </p:sp>
      <p:sp>
        <p:nvSpPr>
          <p:cNvPr id="23571" name="TextBox 13"/>
          <p:cNvSpPr txBox="1">
            <a:spLocks noChangeArrowheads="1"/>
          </p:cNvSpPr>
          <p:nvPr/>
        </p:nvSpPr>
        <p:spPr bwMode="auto">
          <a:xfrm>
            <a:off x="4138613" y="1764308"/>
            <a:ext cx="33877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/>
              <a:t>With loss, high performance  beyond metro distances is essentially impossible</a:t>
            </a: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10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68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Working With TCP In Practice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9855"/>
            <a:ext cx="8229600" cy="36230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Far easier to support TCP than to fix TCP</a:t>
            </a:r>
          </a:p>
          <a:p>
            <a:pPr lvl="1"/>
            <a:r>
              <a:rPr lang="en-US" dirty="0" smtClean="0"/>
              <a:t>People have been trying to fix TCP for years – limited success</a:t>
            </a:r>
          </a:p>
          <a:p>
            <a:pPr lvl="1"/>
            <a:r>
              <a:rPr lang="en-US" dirty="0" smtClean="0"/>
              <a:t>Like </a:t>
            </a:r>
            <a:r>
              <a:rPr lang="en-US" dirty="0"/>
              <a:t>it or </a:t>
            </a:r>
            <a:r>
              <a:rPr lang="en-US" dirty="0" smtClean="0"/>
              <a:t>not we’re stuck with TCP in the general case</a:t>
            </a:r>
          </a:p>
          <a:p>
            <a:r>
              <a:rPr lang="en-US" dirty="0" smtClean="0"/>
              <a:t>Pragmatically speaking, we must accommodate TCP</a:t>
            </a:r>
          </a:p>
          <a:p>
            <a:pPr lvl="1"/>
            <a:r>
              <a:rPr lang="en-US" dirty="0" smtClean="0"/>
              <a:t>Sufficient bandwidth to avoid congestion</a:t>
            </a:r>
          </a:p>
          <a:p>
            <a:pPr lvl="1"/>
            <a:r>
              <a:rPr lang="en-US" dirty="0" smtClean="0"/>
              <a:t>Zero packet loss</a:t>
            </a:r>
          </a:p>
          <a:p>
            <a:pPr lvl="1"/>
            <a:r>
              <a:rPr lang="en-US" dirty="0" smtClean="0"/>
              <a:t>Verifiable infrastructure</a:t>
            </a:r>
          </a:p>
          <a:p>
            <a:pPr lvl="2"/>
            <a:r>
              <a:rPr lang="en-US" dirty="0" smtClean="0"/>
              <a:t>Networks are complex</a:t>
            </a:r>
          </a:p>
          <a:p>
            <a:pPr lvl="2"/>
            <a:r>
              <a:rPr lang="en-US" dirty="0" smtClean="0"/>
              <a:t>Must be </a:t>
            </a:r>
            <a:r>
              <a:rPr lang="en-US" dirty="0"/>
              <a:t>able to </a:t>
            </a:r>
            <a:r>
              <a:rPr lang="en-US" dirty="0" smtClean="0"/>
              <a:t>locate problems quickly</a:t>
            </a:r>
            <a:endParaRPr lang="en-US" dirty="0"/>
          </a:p>
          <a:p>
            <a:pPr lvl="2"/>
            <a:r>
              <a:rPr lang="en-US" dirty="0" smtClean="0"/>
              <a:t>Small </a:t>
            </a:r>
            <a:r>
              <a:rPr lang="en-US" dirty="0"/>
              <a:t>footprint is a huge win – small number of devices so that problem isolation is tractable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11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601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ESnet Overview</a:t>
            </a:r>
          </a:p>
          <a:p>
            <a:r>
              <a:rPr lang="en-US" sz="2800" dirty="0" smtClean="0"/>
              <a:t>Why is Networking Hard?</a:t>
            </a:r>
          </a:p>
          <a:p>
            <a:r>
              <a:rPr lang="en-US" sz="2800" b="1" i="1" dirty="0" smtClean="0">
                <a:solidFill>
                  <a:srgbClr val="FF6600"/>
                </a:solidFill>
              </a:rPr>
              <a:t>Efficiently Moving Bits (e.g. the ‘Science DMZ’)</a:t>
            </a:r>
          </a:p>
          <a:p>
            <a:r>
              <a:rPr lang="en-US" sz="2800" dirty="0" smtClean="0"/>
              <a:t>Pilot @ APS’s GM/CA</a:t>
            </a:r>
          </a:p>
          <a:p>
            <a:r>
              <a:rPr lang="en-US" sz="2800" dirty="0" smtClean="0"/>
              <a:t>Open Call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12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2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883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1825" y="138813"/>
            <a:ext cx="6456037" cy="431907"/>
          </a:xfrm>
        </p:spPr>
        <p:txBody>
          <a:bodyPr/>
          <a:lstStyle/>
          <a:p>
            <a:r>
              <a:rPr lang="en-US" sz="3200" dirty="0" smtClean="0"/>
              <a:t>The Science DMZ in 1 Slide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268" y="637886"/>
            <a:ext cx="8493532" cy="42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Consists of </a:t>
            </a:r>
            <a:r>
              <a:rPr lang="en-US" sz="1600" b="1" dirty="0" smtClean="0"/>
              <a:t>three key components</a:t>
            </a:r>
            <a:r>
              <a:rPr lang="en-US" sz="1600" dirty="0" smtClean="0"/>
              <a:t>, all required:</a:t>
            </a:r>
          </a:p>
          <a:p>
            <a:r>
              <a:rPr lang="en-US" sz="1600" dirty="0" smtClean="0"/>
              <a:t>“Friction free” network path</a:t>
            </a:r>
          </a:p>
          <a:p>
            <a:pPr lvl="1"/>
            <a:r>
              <a:rPr lang="en-US" sz="1600" dirty="0" smtClean="0"/>
              <a:t>Highly capable network devices (wire-speed, deep queues)</a:t>
            </a:r>
          </a:p>
          <a:p>
            <a:pPr lvl="1"/>
            <a:r>
              <a:rPr lang="en-US" sz="1600" dirty="0" smtClean="0"/>
              <a:t>Virtual circuit connectivity option</a:t>
            </a:r>
          </a:p>
          <a:p>
            <a:pPr lvl="1"/>
            <a:r>
              <a:rPr lang="en-US" sz="1600" dirty="0" smtClean="0"/>
              <a:t>Security policy and enforcement specific to science workflows</a:t>
            </a:r>
          </a:p>
          <a:p>
            <a:pPr lvl="1"/>
            <a:r>
              <a:rPr lang="en-US" sz="1600" dirty="0" smtClean="0"/>
              <a:t>Located at or near site perimeter if possible</a:t>
            </a:r>
          </a:p>
          <a:p>
            <a:r>
              <a:rPr lang="en-US" sz="1600" dirty="0" smtClean="0"/>
              <a:t>Dedicated, high-performance Data Transfer Nodes (DTNs)</a:t>
            </a:r>
            <a:endParaRPr lang="en-US" sz="1600" dirty="0"/>
          </a:p>
          <a:p>
            <a:pPr lvl="1"/>
            <a:r>
              <a:rPr lang="en-US" sz="1600" dirty="0" smtClean="0"/>
              <a:t>Hardware, operating system, libraries all optimized for transfer</a:t>
            </a:r>
          </a:p>
          <a:p>
            <a:pPr lvl="1"/>
            <a:r>
              <a:rPr lang="en-US" sz="1600" dirty="0" smtClean="0"/>
              <a:t>Includes optimized data transfer tools such as Globus Online</a:t>
            </a:r>
            <a:r>
              <a:rPr lang="en-US" sz="1600" dirty="0"/>
              <a:t> </a:t>
            </a:r>
            <a:r>
              <a:rPr lang="en-US" sz="1600" dirty="0" smtClean="0"/>
              <a:t>and GridFTP</a:t>
            </a:r>
          </a:p>
          <a:p>
            <a:r>
              <a:rPr lang="en-US" sz="1600" dirty="0" smtClean="0"/>
              <a:t>Performance measurement/test node</a:t>
            </a:r>
          </a:p>
          <a:p>
            <a:pPr lvl="1"/>
            <a:r>
              <a:rPr lang="en-US" sz="1600" dirty="0" err="1" smtClean="0"/>
              <a:t>perfSONAR</a:t>
            </a:r>
            <a:endParaRPr lang="en-US" sz="1600" dirty="0" smtClean="0"/>
          </a:p>
          <a:p>
            <a:r>
              <a:rPr lang="en-US" sz="1600" dirty="0" smtClean="0"/>
              <a:t>Engagement with end users</a:t>
            </a:r>
            <a:endParaRPr lang="en-US" sz="1600" dirty="0"/>
          </a:p>
          <a:p>
            <a:pPr marL="0" lvl="1" indent="-57150">
              <a:buNone/>
            </a:pPr>
            <a:r>
              <a:rPr lang="en-US" dirty="0" smtClean="0"/>
              <a:t>				Details at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://fasterdata.es.net/science-dmz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 descr="header.g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486" y="3642600"/>
            <a:ext cx="2143253" cy="474418"/>
          </a:xfrm>
          <a:prstGeom prst="rect">
            <a:avLst/>
          </a:prstGeom>
        </p:spPr>
      </p:pic>
      <p:pic>
        <p:nvPicPr>
          <p:cNvPr id="13" name="Picture 12" descr="300px-Free_body_frictionless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7862" y="279400"/>
            <a:ext cx="2278529" cy="15494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7630665" y="1717158"/>
            <a:ext cx="1468074" cy="26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r>
              <a:rPr lang="en-US" sz="600" dirty="0">
                <a:solidFill>
                  <a:srgbClr val="FF0000"/>
                </a:solidFill>
              </a:rPr>
              <a:t>© 2013 </a:t>
            </a:r>
            <a:r>
              <a:rPr lang="en-US" sz="600" dirty="0" smtClean="0">
                <a:solidFill>
                  <a:srgbClr val="FF0000"/>
                </a:solidFill>
              </a:rPr>
              <a:t>Wikipedia</a:t>
            </a:r>
            <a:endParaRPr lang="en-US" sz="600" dirty="0">
              <a:solidFill>
                <a:srgbClr val="FF0000"/>
              </a:solidFill>
            </a:endParaRPr>
          </a:p>
        </p:txBody>
      </p:sp>
      <p:pic>
        <p:nvPicPr>
          <p:cNvPr id="16" name="Picture 15" descr="globu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39" y="2276396"/>
            <a:ext cx="939800" cy="901700"/>
          </a:xfrm>
          <a:prstGeom prst="rect">
            <a:avLst/>
          </a:prstGeom>
        </p:spPr>
      </p:pic>
      <p:pic>
        <p:nvPicPr>
          <p:cNvPr id="4" name="Picture 3" descr="IMG_2206 copy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86" y="0"/>
            <a:ext cx="5143500" cy="51435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13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8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00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39"/>
            <a:ext cx="7099300" cy="857250"/>
          </a:xfrm>
        </p:spPr>
        <p:txBody>
          <a:bodyPr/>
          <a:lstStyle/>
          <a:p>
            <a:r>
              <a:rPr lang="en-US" sz="3200" dirty="0" smtClean="0"/>
              <a:t>Local And Wide Area Data Flows</a:t>
            </a:r>
            <a:endParaRPr lang="en-US" sz="3200" dirty="0"/>
          </a:p>
        </p:txBody>
      </p:sp>
      <p:pic>
        <p:nvPicPr>
          <p:cNvPr id="8" name="Content Placeholder 6" descr="science-dmz-simple-vc-v3.pdf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8" t="14427" b="14427"/>
          <a:stretch/>
        </p:blipFill>
        <p:spPr>
          <a:xfrm>
            <a:off x="457200" y="590050"/>
            <a:ext cx="8296047" cy="4499173"/>
          </a:xfr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14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8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05979"/>
            <a:ext cx="8229600" cy="857250"/>
          </a:xfrm>
        </p:spPr>
        <p:txBody>
          <a:bodyPr/>
          <a:lstStyle/>
          <a:p>
            <a:r>
              <a:rPr lang="en-US" sz="3200" dirty="0"/>
              <a:t>Dedicated Systems – </a:t>
            </a:r>
            <a:r>
              <a:rPr lang="en-US" sz="3200" dirty="0" smtClean="0"/>
              <a:t>Data </a:t>
            </a:r>
            <a:r>
              <a:rPr lang="en-US" sz="3200" dirty="0"/>
              <a:t>Transfer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DTN is dedicated to data transfer</a:t>
            </a:r>
          </a:p>
          <a:p>
            <a:r>
              <a:rPr lang="en-US" dirty="0" smtClean="0"/>
              <a:t>Set up </a:t>
            </a:r>
            <a:r>
              <a:rPr lang="en-US" b="1" dirty="0" smtClean="0">
                <a:solidFill>
                  <a:srgbClr val="FF6600"/>
                </a:solidFill>
              </a:rPr>
              <a:t>specifically</a:t>
            </a:r>
            <a:r>
              <a:rPr lang="en-US" dirty="0" smtClean="0"/>
              <a:t> for high-performance data movement</a:t>
            </a:r>
          </a:p>
          <a:p>
            <a:pPr lvl="1"/>
            <a:r>
              <a:rPr lang="en-US" dirty="0" smtClean="0"/>
              <a:t>System internals (BIOS, firmware, interrupts, etc.)</a:t>
            </a:r>
          </a:p>
          <a:p>
            <a:pPr lvl="1"/>
            <a:r>
              <a:rPr lang="en-US" dirty="0" smtClean="0"/>
              <a:t>Network stack</a:t>
            </a:r>
          </a:p>
          <a:p>
            <a:pPr lvl="1"/>
            <a:r>
              <a:rPr lang="en-US" dirty="0" smtClean="0"/>
              <a:t>Storage (global filesystem, Fibrechannel, local RAID, etc.)</a:t>
            </a:r>
          </a:p>
          <a:p>
            <a:pPr lvl="1"/>
            <a:r>
              <a:rPr lang="en-US" dirty="0" smtClean="0"/>
              <a:t>High performance tools</a:t>
            </a:r>
          </a:p>
          <a:p>
            <a:pPr lvl="1"/>
            <a:r>
              <a:rPr lang="en-US" dirty="0" smtClean="0"/>
              <a:t>No extraneous software</a:t>
            </a:r>
          </a:p>
          <a:p>
            <a:r>
              <a:rPr lang="en-US" b="1" i="1" dirty="0" smtClean="0"/>
              <a:t>Limitation of scope and function is powerful</a:t>
            </a:r>
          </a:p>
          <a:p>
            <a:pPr lvl="1"/>
            <a:r>
              <a:rPr lang="en-US" dirty="0" smtClean="0"/>
              <a:t>No conflicts with configuration for other tasks</a:t>
            </a:r>
          </a:p>
          <a:p>
            <a:pPr lvl="1"/>
            <a:r>
              <a:rPr lang="en-US" dirty="0" smtClean="0"/>
              <a:t>Small application set makes cybersecurity easier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15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2988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Data Transfer Tool Comparison</a:t>
            </a:r>
            <a:endParaRPr lang="en-US" sz="3200" dirty="0"/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03146"/>
            <a:ext cx="8229600" cy="37808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addition to the network, using the right data transfer tool is critical</a:t>
            </a:r>
          </a:p>
          <a:p>
            <a:pPr marL="0" indent="0"/>
            <a:r>
              <a:rPr lang="en-US" dirty="0" smtClean="0"/>
              <a:t>Data transfer test from Berkeley, CA to Argonne, IL (near Chicago). RTT = 53 ms, network capacity = 10Gbps.</a:t>
            </a:r>
          </a:p>
          <a:p>
            <a:pPr marL="0" indent="0"/>
            <a:endParaRPr lang="en-US" sz="1000" b="1" dirty="0" smtClean="0"/>
          </a:p>
          <a:p>
            <a:pPr lvl="2">
              <a:buNone/>
            </a:pPr>
            <a:r>
              <a:rPr lang="en-US" b="1" dirty="0" smtClean="0"/>
              <a:t>Tool				Throughput	</a:t>
            </a:r>
          </a:p>
          <a:p>
            <a:pPr lvl="2">
              <a:buNone/>
            </a:pPr>
            <a:r>
              <a:rPr lang="en-US" dirty="0" smtClean="0"/>
              <a:t>scp:				140 Mbps	</a:t>
            </a:r>
          </a:p>
          <a:p>
            <a:pPr lvl="2">
              <a:buNone/>
            </a:pPr>
            <a:r>
              <a:rPr lang="en-US" dirty="0" smtClean="0"/>
              <a:t>HPN patched scp:	1.2 Gbps</a:t>
            </a:r>
          </a:p>
          <a:p>
            <a:pPr lvl="2">
              <a:buNone/>
            </a:pPr>
            <a:r>
              <a:rPr lang="en-US" dirty="0" smtClean="0"/>
              <a:t>ftp						1.4 Gbps	</a:t>
            </a:r>
          </a:p>
          <a:p>
            <a:pPr lvl="2">
              <a:buNone/>
            </a:pPr>
            <a:endParaRPr lang="en-US" dirty="0" smtClean="0"/>
          </a:p>
          <a:p>
            <a:pPr lvl="2">
              <a:buNone/>
            </a:pPr>
            <a:r>
              <a:rPr lang="en-US" dirty="0" smtClean="0"/>
              <a:t>GridFTP, 4 streams	5.4 Gbps	</a:t>
            </a:r>
          </a:p>
          <a:p>
            <a:pPr lvl="2">
              <a:buNone/>
            </a:pPr>
            <a:r>
              <a:rPr lang="en-US" dirty="0" smtClean="0"/>
              <a:t>GridFTP, 8 streams	6.6 Gbps		</a:t>
            </a:r>
          </a:p>
          <a:p>
            <a:pPr lvl="2">
              <a:buNone/>
            </a:pPr>
            <a:endParaRPr lang="en-US" b="1" dirty="0" smtClean="0"/>
          </a:p>
          <a:p>
            <a:pPr lvl="2">
              <a:buNone/>
            </a:pPr>
            <a:r>
              <a:rPr lang="en-US" b="1" dirty="0" smtClean="0"/>
              <a:t>Note that to get more than 1 Gbps (125 MB/s) disk to disk requires properly engineered storage (RAID, parallel filesystem, etc.)</a:t>
            </a:r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Left Brace 2"/>
          <p:cNvSpPr/>
          <p:nvPr/>
        </p:nvSpPr>
        <p:spPr>
          <a:xfrm flipH="1">
            <a:off x="4458839" y="3271771"/>
            <a:ext cx="243209" cy="476227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 descr="glob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95" y="3114018"/>
            <a:ext cx="985161" cy="945222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16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71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ESnet Overview</a:t>
            </a:r>
          </a:p>
          <a:p>
            <a:r>
              <a:rPr lang="en-US" sz="2800" dirty="0" smtClean="0"/>
              <a:t>Why is Networking Hard?</a:t>
            </a:r>
          </a:p>
          <a:p>
            <a:r>
              <a:rPr lang="en-US" sz="2800" dirty="0" smtClean="0"/>
              <a:t>Efficiently Moving Bits (e.g. the ‘Science DMZ’)</a:t>
            </a:r>
          </a:p>
          <a:p>
            <a:r>
              <a:rPr lang="en-US" sz="2800" b="1" i="1" dirty="0" smtClean="0">
                <a:solidFill>
                  <a:srgbClr val="FF6600"/>
                </a:solidFill>
              </a:rPr>
              <a:t>Pilot @ APS’s GM/CA</a:t>
            </a:r>
          </a:p>
          <a:p>
            <a:r>
              <a:rPr lang="en-US" sz="2800" dirty="0" smtClean="0"/>
              <a:t>Open Call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17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2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010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-spaceagece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46" y="1063228"/>
            <a:ext cx="4461655" cy="2509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GM/CA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0"/>
            <a:ext cx="5609527" cy="3410129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General Medical Sciences and Cancer Institutes Structural Biology Facility </a:t>
            </a:r>
            <a:r>
              <a:rPr lang="en-US" sz="2800" dirty="0" smtClean="0"/>
              <a:t>@ APS</a:t>
            </a:r>
          </a:p>
          <a:p>
            <a:pPr lvl="1"/>
            <a:r>
              <a:rPr lang="en-US" sz="2800" dirty="0"/>
              <a:t>F</a:t>
            </a:r>
            <a:r>
              <a:rPr lang="en-US" sz="2800" dirty="0" smtClean="0"/>
              <a:t>ocused </a:t>
            </a:r>
            <a:r>
              <a:rPr lang="en-US" sz="2800" dirty="0"/>
              <a:t>on the study of crystallographic structure determination of biological macromolecules by X-ray diffraction </a:t>
            </a:r>
            <a:endParaRPr lang="en-US" sz="2600" dirty="0" smtClean="0"/>
          </a:p>
          <a:p>
            <a:r>
              <a:rPr lang="en-US" sz="2800" dirty="0" smtClean="0"/>
              <a:t>Typical User:</a:t>
            </a:r>
          </a:p>
          <a:p>
            <a:pPr lvl="1"/>
            <a:r>
              <a:rPr lang="en-US" sz="2600" dirty="0" smtClean="0"/>
              <a:t>Visits and spends some allocated time with samples and the </a:t>
            </a:r>
            <a:r>
              <a:rPr lang="en-US" sz="2600" dirty="0" err="1" smtClean="0"/>
              <a:t>beamline</a:t>
            </a:r>
            <a:r>
              <a:rPr lang="en-US" sz="2600" dirty="0" smtClean="0"/>
              <a:t> machinery</a:t>
            </a:r>
          </a:p>
          <a:p>
            <a:pPr lvl="1"/>
            <a:r>
              <a:rPr lang="en-US" sz="2600" dirty="0" smtClean="0"/>
              <a:t>Mails samples, controls device remotely</a:t>
            </a:r>
          </a:p>
          <a:p>
            <a:pPr lvl="1"/>
            <a:r>
              <a:rPr lang="en-US" sz="2600" dirty="0" smtClean="0"/>
              <a:t>In either case – data has to go ‘somewhere’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18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868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470376" y="1000529"/>
            <a:ext cx="8011199" cy="502643"/>
          </a:xfrm>
          <a:prstGeom prst="rect">
            <a:avLst/>
          </a:prstGeom>
          <a:solidFill>
            <a:srgbClr val="BDE0F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b="1" dirty="0" smtClean="0">
                <a:latin typeface="Calibri"/>
                <a:ea typeface="Calibri"/>
                <a:cs typeface="Calibri"/>
                <a:sym typeface="Calibri"/>
              </a:rPr>
              <a:t>By 2025, DOE light sources will 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be </a:t>
            </a:r>
            <a:r>
              <a:rPr lang="en-US" sz="1600" b="1" i="0" u="none" strike="noStrike" cap="none" baseline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transformed by high-resolution detectors, advanced mathematical analysis techniques, robotics, software automation, programmable networks. 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3307628" y="1678332"/>
            <a:ext cx="2336700" cy="553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0" i="0" u="none" strike="noStrike" cap="none" baseline="0">
                <a:latin typeface="Calibri"/>
                <a:ea typeface="Calibri"/>
                <a:cs typeface="Calibri"/>
                <a:sym typeface="Calibri"/>
              </a:rPr>
              <a:t>Detectors capable of generating terabit data streams.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6428286" y="2052337"/>
            <a:ext cx="1983299" cy="1038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0" i="0" u="none" strike="noStrike" cap="none" baseline="0" dirty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Computational tools for analysis, data reduction</a:t>
            </a:r>
            <a:r>
              <a:rPr lang="en-US" dirty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0" i="0" u="none" strike="noStrike" cap="none" baseline="0" dirty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feature extraction </a:t>
            </a:r>
            <a:r>
              <a:rPr lang="en-US" sz="1400" b="0" i="1" u="none" strike="noStrike" cap="none" baseline="0" dirty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in situ</a:t>
            </a:r>
            <a:r>
              <a:rPr lang="en-US" sz="1400" b="0" i="0" u="none" strike="noStrike" cap="none" baseline="0" dirty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, using advanced algorithms </a:t>
            </a:r>
            <a:r>
              <a:rPr lang="en-US" sz="1400" b="0" i="0" u="none" strike="noStrike" cap="none" baseline="0" dirty="0" smtClean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1400" b="0" i="0" u="none" strike="noStrike" cap="none" dirty="0" smtClean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 s</a:t>
            </a:r>
            <a:r>
              <a:rPr lang="en-US" sz="1400" dirty="0" smtClean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pecialized   </a:t>
            </a:r>
            <a:r>
              <a:rPr lang="en-US" dirty="0" smtClean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1400" b="0" i="0" u="none" strike="noStrike" cap="none" baseline="0" dirty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hardware.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6301283" y="3967196"/>
            <a:ext cx="1951499" cy="715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0" i="0" u="none" strike="noStrike" cap="none" baseline="0" dirty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Increased scientific throughput from robotics and automation software.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864064" y="3627477"/>
            <a:ext cx="1993499" cy="8772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0" i="0" u="none" strike="noStrike" cap="none" baseline="0" dirty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Data management and </a:t>
            </a:r>
            <a:r>
              <a:rPr lang="en-US" sz="1400" b="0" i="0" u="none" strike="noStrike" cap="none" baseline="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sharing, with federated identity management and flexible access control.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3282362" y="4222619"/>
            <a:ext cx="2471400" cy="715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0" i="0" u="none" strike="noStrike" cap="none" baseline="0" dirty="0">
                <a:solidFill>
                  <a:srgbClr val="194963"/>
                </a:solidFill>
                <a:latin typeface="Calibri"/>
                <a:ea typeface="Calibri"/>
                <a:cs typeface="Calibri"/>
                <a:sym typeface="Calibri"/>
              </a:rPr>
              <a:t>Post-processing: reconstruction, inter-comparison, simulation, visualization.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638058" y="1779526"/>
            <a:ext cx="1968000" cy="1038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0" i="0" u="none" strike="noStrike" cap="none" baseline="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Integration of experimental and computational facilities in real time, using programmable networks.</a:t>
            </a:r>
          </a:p>
        </p:txBody>
      </p:sp>
      <p:cxnSp>
        <p:nvCxnSpPr>
          <p:cNvPr id="349" name="Shape 349"/>
          <p:cNvCxnSpPr/>
          <p:nvPr/>
        </p:nvCxnSpPr>
        <p:spPr>
          <a:xfrm>
            <a:off x="4497363" y="2268047"/>
            <a:ext cx="20699" cy="41737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350" name="Shape 350"/>
          <p:cNvCxnSpPr/>
          <p:nvPr/>
        </p:nvCxnSpPr>
        <p:spPr>
          <a:xfrm flipH="1">
            <a:off x="5841876" y="2919507"/>
            <a:ext cx="843599" cy="32849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351" name="Shape 351"/>
          <p:cNvCxnSpPr>
            <a:stCxn id="345" idx="1"/>
          </p:cNvCxnSpPr>
          <p:nvPr/>
        </p:nvCxnSpPr>
        <p:spPr>
          <a:xfrm rot="10800000">
            <a:off x="5574682" y="3898121"/>
            <a:ext cx="726600" cy="42682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352" name="Shape 352"/>
          <p:cNvCxnSpPr>
            <a:stCxn id="347" idx="0"/>
          </p:cNvCxnSpPr>
          <p:nvPr/>
        </p:nvCxnSpPr>
        <p:spPr>
          <a:xfrm rot="10800000">
            <a:off x="4518062" y="3983668"/>
            <a:ext cx="0" cy="2389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051" y="2812097"/>
            <a:ext cx="2562225" cy="108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Shape 354"/>
          <p:cNvCxnSpPr/>
          <p:nvPr/>
        </p:nvCxnSpPr>
        <p:spPr>
          <a:xfrm>
            <a:off x="2315150" y="2642025"/>
            <a:ext cx="982800" cy="4621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355" name="Shape 355"/>
          <p:cNvCxnSpPr/>
          <p:nvPr/>
        </p:nvCxnSpPr>
        <p:spPr>
          <a:xfrm rot="10800000" flipH="1">
            <a:off x="2914832" y="3857706"/>
            <a:ext cx="455699" cy="11902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9" name="Title 1"/>
          <p:cNvSpPr txBox="1">
            <a:spLocks/>
          </p:cNvSpPr>
          <p:nvPr/>
        </p:nvSpPr>
        <p:spPr>
          <a:xfrm>
            <a:off x="411297" y="3386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58585B"/>
                </a:solidFill>
                <a:latin typeface="Calibri"/>
              </a:rPr>
              <a:t>Superfacility instances </a:t>
            </a:r>
            <a:r>
              <a:rPr lang="en-US" noProof="0" dirty="0" smtClean="0">
                <a:solidFill>
                  <a:srgbClr val="58585B"/>
                </a:solidFill>
                <a:latin typeface="Calibri"/>
              </a:rPr>
              <a:t>multiply.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58585B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19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65457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rgbClr val="FF6600"/>
                </a:solidFill>
              </a:rPr>
              <a:t>ESnet Overview</a:t>
            </a:r>
          </a:p>
          <a:p>
            <a:r>
              <a:rPr lang="en-US" sz="2800" dirty="0" smtClean="0"/>
              <a:t>Why is Networking Hard?</a:t>
            </a:r>
          </a:p>
          <a:p>
            <a:r>
              <a:rPr lang="en-US" sz="2800" dirty="0" smtClean="0"/>
              <a:t>Efficiently Moving Bits (e.g. the ‘Science DMZ’)</a:t>
            </a:r>
          </a:p>
          <a:p>
            <a:r>
              <a:rPr lang="en-US" sz="2800" dirty="0" smtClean="0"/>
              <a:t>Pilot @ APS’s GM/CA</a:t>
            </a:r>
          </a:p>
          <a:p>
            <a:r>
              <a:rPr lang="en-US" sz="2800" dirty="0" smtClean="0"/>
              <a:t>Open Call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2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538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Design</a:t>
            </a:r>
            <a:endParaRPr lang="en-US" sz="3200" dirty="0"/>
          </a:p>
        </p:txBody>
      </p:sp>
      <p:pic>
        <p:nvPicPr>
          <p:cNvPr id="5" name="Picture 4" descr="te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0"/>
            <a:ext cx="5407152" cy="51435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20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13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Design</a:t>
            </a:r>
            <a:endParaRPr lang="en-US" sz="3200" dirty="0"/>
          </a:p>
        </p:txBody>
      </p:sp>
      <p:pic>
        <p:nvPicPr>
          <p:cNvPr id="3" name="Picture 2" descr="Screen Shot 2016-04-21 at 7.54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5" y="964346"/>
            <a:ext cx="8889761" cy="2975231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21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83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ANL Border to ESnet New York (</a:t>
            </a:r>
            <a:r>
              <a:rPr lang="en-US" dirty="0" err="1" smtClean="0"/>
              <a:t>perfSONAR</a:t>
            </a:r>
            <a:r>
              <a:rPr lang="en-US" dirty="0" smtClean="0"/>
              <a:t> Test)</a:t>
            </a:r>
            <a:endParaRPr lang="en-US" sz="3200" dirty="0"/>
          </a:p>
        </p:txBody>
      </p:sp>
      <p:pic>
        <p:nvPicPr>
          <p:cNvPr id="3" name="Picture 2" descr="anl-newy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0" y="865644"/>
            <a:ext cx="8930470" cy="3663575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22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75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GM/CA to </a:t>
            </a:r>
            <a:r>
              <a:rPr lang="en-US" dirty="0"/>
              <a:t>ESnet New York </a:t>
            </a:r>
            <a:r>
              <a:rPr lang="en-US" dirty="0" smtClean="0"/>
              <a:t>(</a:t>
            </a:r>
            <a:r>
              <a:rPr lang="en-US" dirty="0" err="1" smtClean="0"/>
              <a:t>perfSONAR</a:t>
            </a:r>
            <a:r>
              <a:rPr lang="en-US" dirty="0" smtClean="0"/>
              <a:t> </a:t>
            </a:r>
            <a:r>
              <a:rPr lang="en-US" dirty="0"/>
              <a:t>Test)</a:t>
            </a:r>
            <a:endParaRPr lang="en-US" sz="3200" dirty="0"/>
          </a:p>
        </p:txBody>
      </p:sp>
      <p:pic>
        <p:nvPicPr>
          <p:cNvPr id="3" name="Picture 2" descr="gmca-newy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8" y="881526"/>
            <a:ext cx="8877145" cy="3664023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23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710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GM/CA to ANL Border (</a:t>
            </a:r>
            <a:r>
              <a:rPr lang="en-US" dirty="0" err="1" smtClean="0"/>
              <a:t>perfSONAR</a:t>
            </a:r>
            <a:r>
              <a:rPr lang="en-US" dirty="0" smtClean="0"/>
              <a:t> Test)</a:t>
            </a:r>
            <a:endParaRPr lang="en-US" sz="3200" dirty="0"/>
          </a:p>
        </p:txBody>
      </p:sp>
      <p:pic>
        <p:nvPicPr>
          <p:cNvPr id="3" name="Picture 2" descr="vari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8" y="861262"/>
            <a:ext cx="8484125" cy="3718128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24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459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Pilot Network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40" y="0"/>
            <a:ext cx="4717161" cy="449017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3969639" cy="376002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Plan:</a:t>
            </a:r>
          </a:p>
          <a:p>
            <a:pPr lvl="1"/>
            <a:r>
              <a:rPr lang="en-US" dirty="0" smtClean="0"/>
              <a:t>Use campus and building fiber resources for 2</a:t>
            </a:r>
            <a:r>
              <a:rPr lang="en-US" baseline="30000" dirty="0" smtClean="0"/>
              <a:t>nd</a:t>
            </a:r>
            <a:r>
              <a:rPr lang="en-US" dirty="0" smtClean="0"/>
              <a:t> path</a:t>
            </a:r>
          </a:p>
          <a:p>
            <a:pPr lvl="1"/>
            <a:r>
              <a:rPr lang="en-US" dirty="0" smtClean="0"/>
              <a:t>Applies to only a limited set of resources (</a:t>
            </a:r>
            <a:r>
              <a:rPr lang="en-US" dirty="0" err="1" smtClean="0"/>
              <a:t>perfSONAR</a:t>
            </a:r>
            <a:r>
              <a:rPr lang="en-US" dirty="0" smtClean="0"/>
              <a:t>, DTN)</a:t>
            </a:r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Bypass congested local infrastructure</a:t>
            </a:r>
          </a:p>
          <a:p>
            <a:pPr lvl="1"/>
            <a:r>
              <a:rPr lang="en-US" dirty="0" smtClean="0"/>
              <a:t>Apply targeted (vs. blanket) security policy</a:t>
            </a:r>
          </a:p>
          <a:p>
            <a:r>
              <a:rPr lang="en-US" dirty="0" smtClean="0"/>
              <a:t>Cautions:</a:t>
            </a:r>
          </a:p>
          <a:p>
            <a:pPr lvl="1"/>
            <a:r>
              <a:rPr lang="en-US" dirty="0" smtClean="0"/>
              <a:t>Prevent just ‘anything’ from using fast path – policy to control this</a:t>
            </a:r>
          </a:p>
          <a:p>
            <a:pPr lvl="1"/>
            <a:r>
              <a:rPr lang="en-US" dirty="0" smtClean="0"/>
              <a:t>Still need to figure out cause of local issues (e.g. this isn’t a pave over)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25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515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perfSONAR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5" name="Picture 4" descr="20150522-GMCA-ESnet_ELPA-B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0498"/>
            <a:ext cx="8527848" cy="4253002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26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712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perfSONAR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" name="Picture 3" descr="20150522-GMCA-ESnet_NEWY-B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0" y="859689"/>
            <a:ext cx="8686800" cy="4283811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27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134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perfSONAR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" name="Picture 3" descr="20150522-GMCA-ESnet_SACR-B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5" y="884416"/>
            <a:ext cx="8661935" cy="425908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28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397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86800" cy="857250"/>
          </a:xfrm>
        </p:spPr>
        <p:txBody>
          <a:bodyPr/>
          <a:lstStyle/>
          <a:p>
            <a:r>
              <a:rPr lang="en-US" dirty="0" err="1" smtClean="0"/>
              <a:t>perfSONAR</a:t>
            </a:r>
            <a:r>
              <a:rPr lang="en-US" dirty="0" smtClean="0"/>
              <a:t> is One Metric – what about </a:t>
            </a:r>
            <a:r>
              <a:rPr lang="en-US" dirty="0" err="1" smtClean="0"/>
              <a:t>GridFTP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952101"/>
            <a:ext cx="8517466" cy="360604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Setup of the DTN Architecture:</a:t>
            </a:r>
          </a:p>
          <a:p>
            <a:pPr lvl="1"/>
            <a:r>
              <a:rPr lang="en-US" sz="2600" dirty="0" smtClean="0"/>
              <a:t>2 Servers</a:t>
            </a:r>
          </a:p>
          <a:p>
            <a:pPr lvl="1"/>
            <a:r>
              <a:rPr lang="en-US" sz="2600" dirty="0" smtClean="0"/>
              <a:t>Shared </a:t>
            </a:r>
            <a:r>
              <a:rPr lang="en-US" sz="2600" dirty="0" err="1" smtClean="0"/>
              <a:t>filesystem</a:t>
            </a:r>
            <a:endParaRPr lang="en-US" sz="2600" dirty="0" smtClean="0"/>
          </a:p>
          <a:p>
            <a:pPr lvl="1"/>
            <a:r>
              <a:rPr lang="en-US" sz="2600" dirty="0" smtClean="0"/>
              <a:t>Each server has 2 interfaces/routes:</a:t>
            </a:r>
          </a:p>
          <a:p>
            <a:pPr lvl="2"/>
            <a:r>
              <a:rPr lang="en-US" sz="2400" dirty="0" smtClean="0"/>
              <a:t>Science DMZ routes (plumbed to specific external locations via ANL, ESnet/MREN) and avoiding slower path</a:t>
            </a:r>
          </a:p>
          <a:p>
            <a:pPr lvl="2"/>
            <a:r>
              <a:rPr lang="en-US" sz="2400" dirty="0" smtClean="0"/>
              <a:t>Traditional routes over slower path</a:t>
            </a:r>
          </a:p>
          <a:p>
            <a:pPr lvl="1"/>
            <a:r>
              <a:rPr lang="en-US" sz="2600" b="1" i="1" u="sng" dirty="0" smtClean="0"/>
              <a:t>Goal</a:t>
            </a:r>
            <a:r>
              <a:rPr lang="en-US" sz="2600" dirty="0" smtClean="0"/>
              <a:t>: show that with the correct network the </a:t>
            </a:r>
            <a:r>
              <a:rPr lang="en-US" sz="2600" b="1" i="1" dirty="0" smtClean="0"/>
              <a:t>*SAME* </a:t>
            </a:r>
            <a:r>
              <a:rPr lang="en-US" sz="2600" dirty="0" smtClean="0"/>
              <a:t>underlying infrastructure can perform as well as the </a:t>
            </a:r>
            <a:r>
              <a:rPr lang="en-US" sz="2600" dirty="0" err="1" smtClean="0"/>
              <a:t>perfSONAR</a:t>
            </a:r>
            <a:r>
              <a:rPr lang="en-US" sz="2600" dirty="0" smtClean="0"/>
              <a:t> testing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29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071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457200" y="206010"/>
            <a:ext cx="8229240" cy="8569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1" name="TextShape 2"/>
          <p:cNvSpPr txBox="1"/>
          <p:nvPr/>
        </p:nvSpPr>
        <p:spPr>
          <a:xfrm>
            <a:off x="457200" y="1161538"/>
            <a:ext cx="8229240" cy="339417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ESnet is a special-purpose </a:t>
            </a:r>
            <a:r>
              <a:rPr lang="en-US" sz="3200" dirty="0" smtClean="0">
                <a:solidFill>
                  <a:schemeClr val="accent2"/>
                </a:solidFill>
                <a:latin typeface="Calibri"/>
              </a:rPr>
              <a:t>mission network</a:t>
            </a: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, funded by the US Congress to support scientific goals of the Department of Energy.  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We see networking as a means to an end:  </a:t>
            </a:r>
            <a:r>
              <a:rPr lang="en-US" sz="3200" dirty="0" smtClean="0">
                <a:solidFill>
                  <a:schemeClr val="accent2"/>
                </a:solidFill>
                <a:latin typeface="Calibri"/>
              </a:rPr>
              <a:t>scientific productivity</a:t>
            </a: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We aim to create a world in which </a:t>
            </a:r>
            <a:r>
              <a:rPr lang="en-US" sz="3200" dirty="0" smtClean="0">
                <a:solidFill>
                  <a:schemeClr val="accent2"/>
                </a:solidFill>
                <a:latin typeface="Calibri"/>
              </a:rPr>
              <a:t>discovery is unconstrained by geography</a:t>
            </a: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. </a:t>
            </a:r>
            <a:endParaRPr lang="en-US" sz="3200" strike="noStrike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strike="noStrike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000000"/>
              </a:solidFill>
              <a:latin typeface="Calibri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ESnet Background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3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72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ESnet CERN (long RTT) to GMCA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8" y="952101"/>
            <a:ext cx="8736373" cy="340506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Scale is Mbps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13267" y="4127273"/>
            <a:ext cx="8517466" cy="832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228600" indent="-228600" algn="l" defTabSz="457200" rtl="0" eaLnBrk="0" fontAlgn="base" hangingPunct="0">
              <a:spcBef>
                <a:spcPts val="875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878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889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14400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143000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Across the board improvement of around 5x-20x</a:t>
            </a:r>
          </a:p>
          <a:p>
            <a:r>
              <a:rPr lang="en-US" sz="2800" dirty="0" smtClean="0"/>
              <a:t>Exercise helped to tune </a:t>
            </a:r>
            <a:r>
              <a:rPr lang="en-US" sz="2800" dirty="0" err="1" smtClean="0"/>
              <a:t>filesystem</a:t>
            </a:r>
            <a:r>
              <a:rPr lang="en-US" sz="2800" dirty="0" smtClean="0"/>
              <a:t> performance.  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310373"/>
              </p:ext>
            </p:extLst>
          </p:nvPr>
        </p:nvGraphicFramePr>
        <p:xfrm>
          <a:off x="2406962" y="1009787"/>
          <a:ext cx="6642678" cy="3117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30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338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smtClean="0"/>
              <a:t>GMCA to ESnet </a:t>
            </a:r>
            <a:r>
              <a:rPr lang="en-US" dirty="0"/>
              <a:t>CERN (long RTT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13267" y="4127273"/>
            <a:ext cx="8517466" cy="832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28600" indent="-228600" algn="l" defTabSz="457200" rtl="0" eaLnBrk="0" fontAlgn="base" hangingPunct="0">
              <a:spcBef>
                <a:spcPts val="875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878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889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14400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143000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Metadata operations (e.g. deeply nested directories) coupled with smaller files remains hard to crank up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240867"/>
              </p:ext>
            </p:extLst>
          </p:nvPr>
        </p:nvGraphicFramePr>
        <p:xfrm>
          <a:off x="592527" y="916818"/>
          <a:ext cx="8094273" cy="3210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31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730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smtClean="0"/>
              <a:t>GMCA to ESnet LBL (medium RTT)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13267" y="4127273"/>
            <a:ext cx="8517466" cy="832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28600" indent="-228600" algn="l" defTabSz="457200" rtl="0" eaLnBrk="0" fontAlgn="base" hangingPunct="0">
              <a:spcBef>
                <a:spcPts val="875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878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889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14400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143000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Metadata operations (e.g. deeply nested directories) coupled with smaller files remains hard to crank up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154076"/>
              </p:ext>
            </p:extLst>
          </p:nvPr>
        </p:nvGraphicFramePr>
        <p:xfrm>
          <a:off x="503872" y="909930"/>
          <a:ext cx="8182929" cy="3269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32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4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45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Future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0"/>
            <a:ext cx="3843758" cy="38969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Wider use @ APS</a:t>
            </a:r>
          </a:p>
          <a:p>
            <a:pPr lvl="1"/>
            <a:r>
              <a:rPr lang="en-US" dirty="0" smtClean="0"/>
              <a:t>Solution now goes directly to a specific </a:t>
            </a:r>
            <a:r>
              <a:rPr lang="en-US" dirty="0" err="1" smtClean="0"/>
              <a:t>beamline</a:t>
            </a:r>
            <a:r>
              <a:rPr lang="en-US" dirty="0" smtClean="0"/>
              <a:t> – how to support the entire facility?</a:t>
            </a:r>
          </a:p>
          <a:p>
            <a:r>
              <a:rPr lang="en-US" dirty="0" smtClean="0"/>
              <a:t>Wider use @ ANL</a:t>
            </a:r>
          </a:p>
          <a:p>
            <a:pPr lvl="1"/>
            <a:r>
              <a:rPr lang="en-US" dirty="0" smtClean="0"/>
              <a:t>Service for other research groups (e.g. ALCF, ARM, etc.)</a:t>
            </a:r>
          </a:p>
          <a:p>
            <a:pPr lvl="1"/>
            <a:r>
              <a:rPr lang="en-US" dirty="0" smtClean="0"/>
              <a:t>Pool of DTN resources w/ Globus, instead of each group manning their own (allows to back up to communal storage)</a:t>
            </a:r>
          </a:p>
          <a:p>
            <a:r>
              <a:rPr lang="en-US" dirty="0" smtClean="0"/>
              <a:t>Defining Policy</a:t>
            </a:r>
          </a:p>
          <a:p>
            <a:pPr lvl="1"/>
            <a:r>
              <a:rPr lang="en-US" dirty="0" smtClean="0"/>
              <a:t>ACLs – ports exposed for things like </a:t>
            </a:r>
            <a:r>
              <a:rPr lang="en-US" dirty="0" err="1" smtClean="0"/>
              <a:t>perfSONAR</a:t>
            </a:r>
            <a:r>
              <a:rPr lang="en-US" dirty="0" smtClean="0"/>
              <a:t>, Globus.  Shut off for things that don’t need it.  Gray area is defining what is and is not science.  </a:t>
            </a:r>
          </a:p>
          <a:p>
            <a:pPr lvl="1"/>
            <a:r>
              <a:rPr lang="en-US" dirty="0" smtClean="0"/>
              <a:t>Who gets on, who doesn’t</a:t>
            </a:r>
          </a:p>
          <a:p>
            <a:pPr lvl="1"/>
            <a:r>
              <a:rPr lang="en-US" dirty="0" smtClean="0"/>
              <a:t>Managing routing @ the border to best utilize the available WAN links</a:t>
            </a:r>
          </a:p>
          <a:p>
            <a:endParaRPr lang="en-US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958" y="0"/>
            <a:ext cx="4824020" cy="4597781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33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0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APS Science DMZ 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8" y="952101"/>
            <a:ext cx="8736373" cy="3900636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What about to user networks?  Trial tests to (excited) Universities:</a:t>
            </a:r>
          </a:p>
          <a:p>
            <a:pPr lvl="1"/>
            <a:r>
              <a:rPr lang="en-US" sz="2600" dirty="0" smtClean="0"/>
              <a:t>Stanford: Installed a dedicated ‘Science DMZ’ connection in the APS user’s lab at Stanford (bypasses institutional firewalls)</a:t>
            </a:r>
          </a:p>
          <a:p>
            <a:pPr lvl="1"/>
            <a:r>
              <a:rPr lang="en-US" sz="2600" dirty="0" smtClean="0"/>
              <a:t>Purdue: Worked well </a:t>
            </a:r>
            <a:r>
              <a:rPr lang="mr-IN" sz="2600" dirty="0" smtClean="0"/>
              <a:t>…</a:t>
            </a:r>
            <a:r>
              <a:rPr lang="en-US" sz="2600" dirty="0" smtClean="0"/>
              <a:t> since they already had a Science DMZ </a:t>
            </a:r>
            <a:r>
              <a:rPr lang="en-US" sz="2600" dirty="0" smtClean="0">
                <a:sym typeface="Wingdings"/>
              </a:rPr>
              <a:t></a:t>
            </a:r>
            <a:endParaRPr lang="en-US" sz="2600" dirty="0" smtClean="0"/>
          </a:p>
          <a:p>
            <a:pPr lvl="1"/>
            <a:r>
              <a:rPr lang="en-US" sz="2600" dirty="0" smtClean="0"/>
              <a:t>Rice: Seeking NSF and institutional funding </a:t>
            </a:r>
            <a:br>
              <a:rPr lang="en-US" sz="2600" dirty="0" smtClean="0"/>
            </a:br>
            <a:r>
              <a:rPr lang="en-US" sz="2600" dirty="0" smtClean="0"/>
              <a:t>(and using the APS user as a pilot) to install a campus-wide Science DMZ</a:t>
            </a:r>
          </a:p>
          <a:p>
            <a:r>
              <a:rPr lang="en-US" sz="2800" dirty="0" smtClean="0"/>
              <a:t>Trial test to (less excited) Universities: </a:t>
            </a:r>
          </a:p>
          <a:p>
            <a:pPr lvl="1"/>
            <a:r>
              <a:rPr lang="en-US" sz="2600" dirty="0" smtClean="0"/>
              <a:t>Michigan: Acknowledged internal network issues, expected resolution is mid 2017.  </a:t>
            </a:r>
          </a:p>
          <a:p>
            <a:pPr lvl="1"/>
            <a:r>
              <a:rPr lang="en-US" sz="2600" dirty="0" smtClean="0"/>
              <a:t>Minnesota: </a:t>
            </a:r>
            <a:r>
              <a:rPr lang="en-US" sz="2600" dirty="0"/>
              <a:t>Was not able to provide updated test data.  </a:t>
            </a:r>
            <a:endParaRPr lang="en-US" sz="2600" dirty="0" smtClean="0"/>
          </a:p>
          <a:p>
            <a:pPr lvl="1"/>
            <a:r>
              <a:rPr lang="en-US" sz="2600" dirty="0" smtClean="0"/>
              <a:t>USC: Was not able to provide updated test data.  </a:t>
            </a:r>
          </a:p>
          <a:p>
            <a:r>
              <a:rPr lang="en-US" sz="2800" dirty="0" smtClean="0"/>
              <a:t>Takeaways: Building a DMZ at a Lab/Facility is </a:t>
            </a:r>
            <a:r>
              <a:rPr lang="en-US" sz="2800" b="1" i="1" dirty="0" smtClean="0"/>
              <a:t>only</a:t>
            </a:r>
            <a:r>
              <a:rPr lang="en-US" sz="2800" dirty="0" smtClean="0"/>
              <a:t> the first step.  We all share fate when it comes to scientific data movement, and improving outcomes at universities ‘raises all boats’. 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34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3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ESnet Overview</a:t>
            </a:r>
          </a:p>
          <a:p>
            <a:r>
              <a:rPr lang="en-US" sz="2800" dirty="0" smtClean="0"/>
              <a:t>Why is Networking Hard?</a:t>
            </a:r>
          </a:p>
          <a:p>
            <a:r>
              <a:rPr lang="en-US" sz="2800" dirty="0" smtClean="0"/>
              <a:t>Efficiently Moving Bits (e.g. the ‘Science DMZ’)</a:t>
            </a:r>
          </a:p>
          <a:p>
            <a:r>
              <a:rPr lang="en-US" sz="2800" dirty="0" smtClean="0"/>
              <a:t>Pilot @ APS’s GM/CA</a:t>
            </a:r>
          </a:p>
          <a:p>
            <a:r>
              <a:rPr lang="en-US" sz="2800" b="1" i="1" dirty="0" smtClean="0">
                <a:solidFill>
                  <a:srgbClr val="FF6600"/>
                </a:solidFill>
              </a:rPr>
              <a:t>Open Call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35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2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219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Engagement Vision –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Building on the success of Science DMZ, work with collaborators and partners at DOE, DOE labs, academia and industry to imagine a new standardized “service”  or architecture model that would greatly </a:t>
            </a:r>
            <a:r>
              <a:rPr lang="en-US" sz="2800" dirty="0"/>
              <a:t>simplify </a:t>
            </a:r>
            <a:r>
              <a:rPr lang="en-US" sz="2800" dirty="0" smtClean="0"/>
              <a:t>the </a:t>
            </a:r>
            <a:r>
              <a:rPr lang="en-US" sz="2800" dirty="0"/>
              <a:t>methods for scientists to access, analyze, move and store </a:t>
            </a:r>
            <a:r>
              <a:rPr lang="en-US" sz="2800" dirty="0" smtClean="0"/>
              <a:t>data without </a:t>
            </a:r>
            <a:r>
              <a:rPr lang="en-US" sz="2800" dirty="0"/>
              <a:t>IT intervention or ad hoc engineering heroics. </a:t>
            </a:r>
          </a:p>
          <a:p>
            <a:endParaRPr lang="en-US" sz="2800" dirty="0" smtClean="0"/>
          </a:p>
          <a:p>
            <a:r>
              <a:rPr lang="en-US" sz="2800" dirty="0" smtClean="0"/>
              <a:t>This means working together to move many “prototype” workflow and portal technologies into production.  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36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63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4455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Extending the Idea of the APS Pilot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37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2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92440" cy="389694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Other </a:t>
            </a:r>
            <a:r>
              <a:rPr lang="en-US" sz="2800" dirty="0" err="1" smtClean="0"/>
              <a:t>Beamlines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Other Labs?</a:t>
            </a:r>
          </a:p>
          <a:p>
            <a:endParaRPr lang="en-US" sz="2800" dirty="0"/>
          </a:p>
          <a:p>
            <a:r>
              <a:rPr lang="en-US" sz="2800" dirty="0" smtClean="0">
                <a:hlinkClick r:id="rId2"/>
              </a:rPr>
              <a:t>engage@es.net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40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4455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LANL Example - Putting Theory into Practice</a:t>
            </a:r>
            <a:endParaRPr lang="en-US" dirty="0"/>
          </a:p>
        </p:txBody>
      </p:sp>
      <p:pic>
        <p:nvPicPr>
          <p:cNvPr id="7" name="Picture 6" descr="IMG_169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024780"/>
            <a:ext cx="3987800" cy="407231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699000" cy="389694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Discussion:</a:t>
            </a:r>
          </a:p>
          <a:p>
            <a:pPr lvl="1"/>
            <a:r>
              <a:rPr lang="en-US" sz="2400" dirty="0" smtClean="0"/>
              <a:t>Security of the enclave</a:t>
            </a:r>
          </a:p>
          <a:p>
            <a:pPr lvl="1"/>
            <a:r>
              <a:rPr lang="en-US" sz="2400" dirty="0" err="1" smtClean="0"/>
              <a:t>perfSONAR</a:t>
            </a:r>
            <a:r>
              <a:rPr lang="en-US" sz="2400" dirty="0" smtClean="0"/>
              <a:t> Testing Strategies</a:t>
            </a:r>
          </a:p>
          <a:p>
            <a:pPr lvl="1"/>
            <a:r>
              <a:rPr lang="en-US" sz="2400" dirty="0" smtClean="0"/>
              <a:t>Locating a scientific user</a:t>
            </a:r>
          </a:p>
          <a:p>
            <a:pPr lvl="1"/>
            <a:r>
              <a:rPr lang="en-US" sz="2400" dirty="0" smtClean="0"/>
              <a:t>Identifying traffic patterns over ESnet to other DOE sites</a:t>
            </a:r>
          </a:p>
          <a:p>
            <a:pPr lvl="1"/>
            <a:r>
              <a:rPr lang="en-US" sz="2400" dirty="0" smtClean="0"/>
              <a:t>Use of OSCARS</a:t>
            </a:r>
          </a:p>
          <a:p>
            <a:pPr lvl="1"/>
            <a:r>
              <a:rPr lang="en-US" sz="2400" dirty="0" smtClean="0"/>
              <a:t>Appropriate hardware for the network layer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38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435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4455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LANL Testimonial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39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2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92440" cy="3651249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Heightened ESnet awareness generating questions like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smtClean="0"/>
              <a:t>Who </a:t>
            </a:r>
            <a:r>
              <a:rPr lang="en-US" sz="2400" dirty="0"/>
              <a:t>is our ESnet </a:t>
            </a:r>
            <a:r>
              <a:rPr lang="en-US" sz="2400" dirty="0" smtClean="0"/>
              <a:t>representative?</a:t>
            </a:r>
          </a:p>
          <a:p>
            <a:pPr lvl="1"/>
            <a:r>
              <a:rPr lang="en-US" sz="2200" dirty="0" smtClean="0"/>
              <a:t>What </a:t>
            </a:r>
            <a:r>
              <a:rPr lang="en-US" sz="2200" dirty="0"/>
              <a:t>it the ESnet SLA</a:t>
            </a:r>
            <a:r>
              <a:rPr lang="en-US" sz="2200" dirty="0" smtClean="0"/>
              <a:t>?</a:t>
            </a:r>
          </a:p>
          <a:p>
            <a:r>
              <a:rPr lang="en-US" sz="2200" dirty="0"/>
              <a:t>Stimulated inter-organization communication on network design </a:t>
            </a:r>
            <a:endParaRPr lang="en-US" sz="2200" dirty="0" smtClean="0"/>
          </a:p>
          <a:p>
            <a:pPr lvl="1"/>
            <a:r>
              <a:rPr lang="en-US" sz="2200" b="1" i="1" u="sng" dirty="0" smtClean="0">
                <a:solidFill>
                  <a:srgbClr val="FF6600"/>
                </a:solidFill>
              </a:rPr>
              <a:t>This is his </a:t>
            </a:r>
            <a:r>
              <a:rPr lang="en-US" sz="2200" b="1" i="1" u="sng" dirty="0">
                <a:solidFill>
                  <a:srgbClr val="FF6600"/>
                </a:solidFill>
              </a:rPr>
              <a:t>indicator of workshop success</a:t>
            </a:r>
          </a:p>
          <a:p>
            <a:pPr lvl="1"/>
            <a:r>
              <a:rPr lang="en-US" sz="2200" dirty="0" smtClean="0"/>
              <a:t>Met </a:t>
            </a:r>
            <a:r>
              <a:rPr lang="en-US" sz="2200" dirty="0"/>
              <a:t>to review plans for diverse fiber path and backup ESnet connection</a:t>
            </a:r>
          </a:p>
          <a:p>
            <a:pPr lvl="1"/>
            <a:r>
              <a:rPr lang="en-US" sz="2200" dirty="0" smtClean="0"/>
              <a:t>Identified </a:t>
            </a:r>
            <a:r>
              <a:rPr lang="en-US" sz="2200" dirty="0"/>
              <a:t>special needs for gene </a:t>
            </a:r>
            <a:r>
              <a:rPr lang="en-US" sz="2200" dirty="0" smtClean="0"/>
              <a:t>sequencers</a:t>
            </a:r>
          </a:p>
          <a:p>
            <a:r>
              <a:rPr lang="en-US" sz="2200" b="1" i="1" dirty="0" smtClean="0"/>
              <a:t>“</a:t>
            </a:r>
            <a:r>
              <a:rPr lang="en-US" sz="2200" b="1" i="1" dirty="0" err="1" smtClean="0"/>
              <a:t>perfSONAR</a:t>
            </a:r>
            <a:r>
              <a:rPr lang="en-US" sz="2200" b="1" i="1" dirty="0" smtClean="0"/>
              <a:t> </a:t>
            </a:r>
            <a:r>
              <a:rPr lang="en-US" sz="2200" b="1" i="1" dirty="0"/>
              <a:t>keeps coming up in hallway conversations.  The discussions range from testing new designs to before-and-after measurement to diagnosing problems in today's production network</a:t>
            </a:r>
            <a:r>
              <a:rPr lang="en-US" sz="2200" b="1" i="1" dirty="0" smtClean="0"/>
              <a:t>.”</a:t>
            </a:r>
          </a:p>
          <a:p>
            <a:r>
              <a:rPr lang="en-US" sz="2200" b="1" i="1" dirty="0" smtClean="0"/>
              <a:t>“The </a:t>
            </a:r>
            <a:r>
              <a:rPr lang="en-US" sz="2200" b="1" i="1" dirty="0"/>
              <a:t>workshop was well received from everyone I talked to.   We have a better, shared understanding on how to support </a:t>
            </a:r>
            <a:r>
              <a:rPr lang="en-US" sz="2200" b="1" i="1" dirty="0" smtClean="0"/>
              <a:t>science”</a:t>
            </a:r>
          </a:p>
        </p:txBody>
      </p:sp>
    </p:spTree>
    <p:extLst>
      <p:ext uri="{BB962C8B-B14F-4D97-AF65-F5344CB8AC3E}">
        <p14:creationId xmlns:p14="http://schemas.microsoft.com/office/powerpoint/2010/main" val="13399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4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7558985" y="601133"/>
            <a:ext cx="188018" cy="21166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08203" y="812799"/>
            <a:ext cx="1635797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80"/>
              </a:spcBef>
              <a:buClr>
                <a:srgbClr val="2DB2CF"/>
              </a:buClr>
            </a:pPr>
            <a:r>
              <a:rPr lang="en-US" sz="1200" b="1" i="1" dirty="0" smtClean="0">
                <a:solidFill>
                  <a:srgbClr val="FF6600"/>
                </a:solidFill>
              </a:rPr>
              <a:t>56</a:t>
            </a:r>
            <a:r>
              <a:rPr lang="en-US" sz="1200" b="1" i="1" dirty="0">
                <a:solidFill>
                  <a:srgbClr val="FF6600"/>
                </a:solidFill>
              </a:rPr>
              <a:t> </a:t>
            </a:r>
            <a:r>
              <a:rPr lang="en-US" sz="1200" b="1" i="1" dirty="0" smtClean="0">
                <a:solidFill>
                  <a:srgbClr val="FF6600"/>
                </a:solidFill>
              </a:rPr>
              <a:t>PB</a:t>
            </a:r>
            <a:r>
              <a:rPr lang="en-US" sz="1200" dirty="0" smtClean="0">
                <a:solidFill>
                  <a:srgbClr val="58585B"/>
                </a:solidFill>
              </a:rPr>
              <a:t> in Jan 2017</a:t>
            </a:r>
          </a:p>
          <a:p>
            <a:pPr>
              <a:spcBef>
                <a:spcPts val="880"/>
              </a:spcBef>
              <a:buClr>
                <a:srgbClr val="2DB2CF"/>
              </a:buClr>
            </a:pPr>
            <a:endParaRPr lang="en-US" sz="1200" dirty="0">
              <a:solidFill>
                <a:srgbClr val="58585B"/>
              </a:solidFill>
            </a:endParaRPr>
          </a:p>
          <a:p>
            <a:pPr>
              <a:spcBef>
                <a:spcPts val="880"/>
              </a:spcBef>
              <a:buClr>
                <a:srgbClr val="2DB2CF"/>
              </a:buClr>
            </a:pPr>
            <a:r>
              <a:rPr lang="en-US" sz="1200" dirty="0">
                <a:solidFill>
                  <a:srgbClr val="58585B"/>
                </a:solidFill>
              </a:rPr>
              <a:t>This is </a:t>
            </a:r>
            <a:r>
              <a:rPr lang="en-US" sz="1200" b="1" i="1" dirty="0">
                <a:solidFill>
                  <a:srgbClr val="FF6600"/>
                </a:solidFill>
              </a:rPr>
              <a:t>just</a:t>
            </a:r>
            <a:r>
              <a:rPr lang="en-US" sz="1200" dirty="0">
                <a:solidFill>
                  <a:srgbClr val="58585B"/>
                </a:solidFill>
              </a:rPr>
              <a:t> R&amp;E related traffic (e.g. not combined with commodity peering) </a:t>
            </a:r>
            <a:endParaRPr lang="en-US" sz="1200" dirty="0" smtClean="0">
              <a:solidFill>
                <a:srgbClr val="58585B"/>
              </a:solidFill>
            </a:endParaRPr>
          </a:p>
        </p:txBody>
      </p:sp>
      <p:pic>
        <p:nvPicPr>
          <p:cNvPr id="3" name="Picture 2" descr="Screen Shot 2017-02-27 at 3.57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7" y="0"/>
            <a:ext cx="7157696" cy="49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2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79880"/>
            <a:ext cx="7762875" cy="1562100"/>
          </a:xfrm>
        </p:spPr>
        <p:txBody>
          <a:bodyPr/>
          <a:lstStyle/>
          <a:p>
            <a:r>
              <a:rPr lang="en-US" sz="3600" dirty="0"/>
              <a:t>ESnet Science </a:t>
            </a:r>
            <a:r>
              <a:rPr lang="en-US" sz="3600" dirty="0" smtClean="0"/>
              <a:t>DMZ &amp; Pilot Efforts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978151"/>
            <a:ext cx="3912903" cy="993775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 smtClean="0"/>
              <a:t>Energy Sciences Network (ESnet)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 smtClean="0"/>
              <a:t>Lawrence Berkeley National Laboratory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27600" y="2977753"/>
            <a:ext cx="4216400" cy="994172"/>
          </a:xfrm>
        </p:spPr>
        <p:txBody>
          <a:bodyPr/>
          <a:lstStyle/>
          <a:p>
            <a:r>
              <a:rPr lang="en-US" dirty="0"/>
              <a:t>Jason Zurawski – </a:t>
            </a:r>
            <a:r>
              <a:rPr lang="en-US" dirty="0">
                <a:hlinkClick r:id="rId2"/>
              </a:rPr>
              <a:t>zurawski@es.net</a:t>
            </a:r>
            <a:r>
              <a:rPr lang="en-US" dirty="0"/>
              <a:t> </a:t>
            </a:r>
          </a:p>
          <a:p>
            <a:r>
              <a:rPr lang="en-US" dirty="0" err="1" smtClean="0"/>
              <a:t>Hackathon</a:t>
            </a:r>
            <a:endParaRPr lang="en-US" dirty="0"/>
          </a:p>
          <a:p>
            <a:r>
              <a:rPr lang="en-US" dirty="0" smtClean="0"/>
              <a:t>February 28th, 2017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827303" y="2985080"/>
            <a:ext cx="0" cy="96321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63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5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2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702" y="144415"/>
            <a:ext cx="86867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80"/>
              </a:spcBef>
              <a:buClr>
                <a:srgbClr val="2DB2CF"/>
              </a:buClr>
            </a:pPr>
            <a:r>
              <a:rPr lang="en-US" sz="3200" b="1" dirty="0">
                <a:solidFill>
                  <a:srgbClr val="58585B"/>
                </a:solidFill>
                <a:latin typeface="+mj-lt"/>
              </a:rPr>
              <a:t>Network as </a:t>
            </a:r>
            <a:r>
              <a:rPr lang="en-US" sz="3200" b="1" strike="sngStrike" dirty="0">
                <a:solidFill>
                  <a:srgbClr val="58585B"/>
                </a:solidFill>
                <a:latin typeface="+mj-lt"/>
              </a:rPr>
              <a:t>Infrastructure</a:t>
            </a:r>
            <a:r>
              <a:rPr lang="en-US" sz="3200" b="1" dirty="0">
                <a:solidFill>
                  <a:srgbClr val="58585B"/>
                </a:solidFill>
                <a:latin typeface="+mj-lt"/>
              </a:rPr>
              <a:t> </a:t>
            </a:r>
            <a:r>
              <a:rPr lang="en-US" sz="3200" b="1" i="1" dirty="0">
                <a:solidFill>
                  <a:srgbClr val="58585B"/>
                </a:solidFill>
                <a:latin typeface="+mj-lt"/>
              </a:rPr>
              <a:t>Instrument</a:t>
            </a:r>
            <a:endParaRPr lang="en-US" sz="3200" b="1" i="1" dirty="0" smtClean="0">
              <a:solidFill>
                <a:srgbClr val="58585B"/>
              </a:solidFill>
              <a:latin typeface="+mj-lt"/>
            </a:endParaRPr>
          </a:p>
        </p:txBody>
      </p:sp>
      <p:pic>
        <p:nvPicPr>
          <p:cNvPr id="14" name="Picture 13" descr="Map4Greg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38" y="1070641"/>
            <a:ext cx="9030262" cy="2573624"/>
          </a:xfrm>
          <a:prstGeom prst="rect">
            <a:avLst/>
          </a:prstGeom>
        </p:spPr>
      </p:pic>
      <p:pic>
        <p:nvPicPr>
          <p:cNvPr id="7" name="Picture 6" descr="Kstar-hyung_Kim_NFRI_Kore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65" y="654685"/>
            <a:ext cx="1533202" cy="767080"/>
          </a:xfrm>
          <a:prstGeom prst="rect">
            <a:avLst/>
          </a:prstGeom>
        </p:spPr>
      </p:pic>
      <p:pic>
        <p:nvPicPr>
          <p:cNvPr id="11" name="Picture 10" descr="3365376865_53bc10afaa_o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970" y="793309"/>
            <a:ext cx="1332871" cy="749741"/>
          </a:xfrm>
          <a:prstGeom prst="rect">
            <a:avLst/>
          </a:prstGeom>
        </p:spPr>
      </p:pic>
      <p:pic>
        <p:nvPicPr>
          <p:cNvPr id="13" name="Picture 12" descr="2182152599_5f6d0a26f7_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306" y="724300"/>
            <a:ext cx="1524864" cy="745196"/>
          </a:xfrm>
          <a:prstGeom prst="rect">
            <a:avLst/>
          </a:prstGeom>
        </p:spPr>
      </p:pic>
      <p:pic>
        <p:nvPicPr>
          <p:cNvPr id="9" name="Picture 4" descr="G:\Capital Projects\Project Management\Martinez\CRT\Drawings and Renderings\Renderings\2012\CRT Southwest View 12040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465" y="3239553"/>
            <a:ext cx="1618850" cy="80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3252736045_152f04dbb4_b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667" y="3428705"/>
            <a:ext cx="1530369" cy="917997"/>
          </a:xfrm>
          <a:prstGeom prst="rect">
            <a:avLst/>
          </a:prstGeom>
        </p:spPr>
      </p:pic>
      <p:pic>
        <p:nvPicPr>
          <p:cNvPr id="10" name="Picture 9" descr="sns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360" y="3185267"/>
            <a:ext cx="1715280" cy="91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3739" y="4458456"/>
            <a:ext cx="6655291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80"/>
              </a:spcBef>
              <a:buClr>
                <a:srgbClr val="2DB2CF"/>
              </a:buClr>
            </a:pPr>
            <a:r>
              <a:rPr lang="en-US" sz="2400" b="1" i="1" dirty="0" smtClean="0">
                <a:solidFill>
                  <a:srgbClr val="58585B"/>
                </a:solidFill>
              </a:rPr>
              <a:t>Connectivity</a:t>
            </a:r>
            <a:r>
              <a:rPr lang="en-US" sz="2400" dirty="0" smtClean="0">
                <a:solidFill>
                  <a:srgbClr val="58585B"/>
                </a:solidFill>
              </a:rPr>
              <a:t> is the first step – </a:t>
            </a:r>
            <a:r>
              <a:rPr lang="en-US" sz="2400" b="1" i="1" dirty="0" smtClean="0">
                <a:solidFill>
                  <a:srgbClr val="58585B"/>
                </a:solidFill>
              </a:rPr>
              <a:t>usability</a:t>
            </a:r>
            <a:r>
              <a:rPr lang="en-US" sz="2400" dirty="0" smtClean="0">
                <a:solidFill>
                  <a:srgbClr val="58585B"/>
                </a:solidFill>
              </a:rPr>
              <a:t> must follow</a:t>
            </a:r>
            <a:endParaRPr lang="en-US" sz="2400" dirty="0">
              <a:solidFill>
                <a:srgbClr val="58585B"/>
              </a:solidFill>
            </a:endParaRPr>
          </a:p>
          <a:p>
            <a:pPr algn="r">
              <a:spcBef>
                <a:spcPts val="880"/>
              </a:spcBef>
              <a:buClr>
                <a:srgbClr val="2DB2CF"/>
              </a:buClr>
            </a:pPr>
            <a:endParaRPr lang="en-US" dirty="0">
              <a:solidFill>
                <a:srgbClr val="5858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3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6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2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8" name="Picture 7" descr="Map4Greg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38" y="1070641"/>
            <a:ext cx="9030262" cy="2573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51435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spcBef>
                <a:spcPts val="880"/>
              </a:spcBef>
              <a:buClr>
                <a:srgbClr val="2DB2CF"/>
              </a:buClr>
            </a:pPr>
            <a:endParaRPr lang="en-US" sz="2000" dirty="0" smtClean="0">
              <a:solidFill>
                <a:srgbClr val="58585B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762000" y="1199314"/>
            <a:ext cx="184666" cy="3619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51700" y="1123114"/>
            <a:ext cx="136267" cy="4762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06402" y="1418389"/>
            <a:ext cx="540265" cy="1809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06402" y="1653339"/>
            <a:ext cx="447933" cy="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21734" y="2262188"/>
            <a:ext cx="487233" cy="6032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3366" y="2460623"/>
            <a:ext cx="355601" cy="12382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127383" y="1237414"/>
            <a:ext cx="355600" cy="3238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552051" y="1713664"/>
            <a:ext cx="355600" cy="3238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457317" y="1599364"/>
            <a:ext cx="83066" cy="4381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292733" y="1599364"/>
            <a:ext cx="107434" cy="4381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552051" y="1789864"/>
            <a:ext cx="508000" cy="31908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844018" y="1632741"/>
            <a:ext cx="508000" cy="31908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787384" y="1518442"/>
            <a:ext cx="273050" cy="394494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717018" y="1404142"/>
            <a:ext cx="70366" cy="4476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476234" y="1337466"/>
            <a:ext cx="139700" cy="57547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955534" y="2852737"/>
            <a:ext cx="247650" cy="46196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87234" y="2928938"/>
            <a:ext cx="209550" cy="46672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892300" y="3128962"/>
            <a:ext cx="62876" cy="36671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549525" y="3190875"/>
            <a:ext cx="209550" cy="46672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79725" y="3252787"/>
            <a:ext cx="0" cy="40481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298700" y="2008186"/>
            <a:ext cx="355600" cy="3238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203450" y="1912936"/>
            <a:ext cx="0" cy="4095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870816" y="1318788"/>
            <a:ext cx="508000" cy="31908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950200" y="2163759"/>
            <a:ext cx="431800" cy="20002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070334" y="2063747"/>
            <a:ext cx="431800" cy="285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59134" y="2179636"/>
            <a:ext cx="419100" cy="2857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854434" y="2254246"/>
            <a:ext cx="95766" cy="27146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801482" y="1323550"/>
            <a:ext cx="0" cy="29051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7554348" y="1328313"/>
            <a:ext cx="132834" cy="30003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217282" y="1433088"/>
            <a:ext cx="337066" cy="20002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8166100" y="1844673"/>
            <a:ext cx="431800" cy="10001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0268" y="112658"/>
            <a:ext cx="8466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80"/>
              </a:spcBef>
              <a:buClr>
                <a:srgbClr val="2DB2CF"/>
              </a:buClr>
            </a:pPr>
            <a:r>
              <a:rPr lang="en-US" sz="3200" b="1" dirty="0" smtClean="0">
                <a:solidFill>
                  <a:srgbClr val="58585B"/>
                </a:solidFill>
                <a:latin typeface="+mj-lt"/>
              </a:rPr>
              <a:t>80% of ESnet traffic originates or terminates outside the DOE complex.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91350" y="3657600"/>
            <a:ext cx="71374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80"/>
              </a:spcBef>
              <a:buClr>
                <a:srgbClr val="2DB2CF"/>
              </a:buClr>
            </a:pPr>
            <a:r>
              <a:rPr lang="en-US" sz="2400" dirty="0" err="1" smtClean="0">
                <a:solidFill>
                  <a:srgbClr val="58585B"/>
                </a:solidFill>
              </a:rPr>
              <a:t>ESnet’s</a:t>
            </a:r>
            <a:r>
              <a:rPr lang="en-US" sz="2400" dirty="0" smtClean="0">
                <a:solidFill>
                  <a:srgbClr val="58585B"/>
                </a:solidFill>
              </a:rPr>
              <a:t> success is </a:t>
            </a:r>
            <a:r>
              <a:rPr lang="en-US" sz="2400" b="1" dirty="0" smtClean="0">
                <a:solidFill>
                  <a:srgbClr val="58585B"/>
                </a:solidFill>
              </a:rPr>
              <a:t>necessary but not sufficie</a:t>
            </a:r>
            <a:r>
              <a:rPr lang="en-US" sz="2400" dirty="0" smtClean="0">
                <a:solidFill>
                  <a:srgbClr val="58585B"/>
                </a:solidFill>
              </a:rPr>
              <a:t>nt for DOE,  because networks </a:t>
            </a:r>
            <a:r>
              <a:rPr lang="en-US" sz="2400" dirty="0" smtClean="0"/>
              <a:t>share fate</a:t>
            </a:r>
            <a:r>
              <a:rPr lang="en-US" sz="2400" dirty="0" smtClean="0">
                <a:solidFill>
                  <a:srgbClr val="58585B"/>
                </a:solidFill>
              </a:rPr>
              <a:t>. SC invests nearly $1B/year in university research: </a:t>
            </a:r>
            <a:r>
              <a:rPr lang="en-US" sz="2400" b="1" dirty="0" smtClean="0">
                <a:solidFill>
                  <a:srgbClr val="58585B"/>
                </a:solidFill>
              </a:rPr>
              <a:t>campus networks </a:t>
            </a:r>
            <a:r>
              <a:rPr lang="en-US" sz="2400" b="1" dirty="0" smtClean="0"/>
              <a:t>matter</a:t>
            </a:r>
            <a:r>
              <a:rPr lang="en-US" sz="2400" dirty="0" smtClean="0">
                <a:solidFill>
                  <a:srgbClr val="58585B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652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ESnet Overview</a:t>
            </a:r>
          </a:p>
          <a:p>
            <a:r>
              <a:rPr lang="en-US" sz="2800" b="1" i="1" dirty="0" smtClean="0">
                <a:solidFill>
                  <a:srgbClr val="FF6600"/>
                </a:solidFill>
              </a:rPr>
              <a:t>Why is Networking Hard?</a:t>
            </a:r>
          </a:p>
          <a:p>
            <a:r>
              <a:rPr lang="en-US" sz="2800" dirty="0" smtClean="0"/>
              <a:t>Efficiently Moving Bits (e.g. the ‘Science DMZ’)</a:t>
            </a:r>
          </a:p>
          <a:p>
            <a:r>
              <a:rPr lang="en-US" sz="2800" dirty="0" smtClean="0"/>
              <a:t>Pilot @ APS’s GM/CA</a:t>
            </a:r>
          </a:p>
          <a:p>
            <a:r>
              <a:rPr lang="en-US" sz="2800" dirty="0" smtClean="0"/>
              <a:t>Open Call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7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2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6067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8067"/>
            <a:ext cx="8229600" cy="351913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Networks are an essential part of data-intensive science</a:t>
            </a:r>
            <a:endParaRPr lang="en-US" sz="2400" dirty="0"/>
          </a:p>
          <a:p>
            <a:pPr lvl="1"/>
            <a:r>
              <a:rPr lang="en-US" dirty="0" smtClean="0"/>
              <a:t>Connect data sources to data analysis</a:t>
            </a:r>
          </a:p>
          <a:p>
            <a:pPr lvl="1"/>
            <a:r>
              <a:rPr lang="en-US" dirty="0" smtClean="0"/>
              <a:t>Connect collaborators to each other</a:t>
            </a:r>
          </a:p>
          <a:p>
            <a:pPr lvl="1"/>
            <a:r>
              <a:rPr lang="en-US" dirty="0" smtClean="0"/>
              <a:t>Enable machine-consumable interfaces to data and analysis resources (e.g. portals), automation, scale</a:t>
            </a:r>
          </a:p>
          <a:p>
            <a:r>
              <a:rPr lang="en-US" sz="2400" dirty="0" smtClean="0"/>
              <a:t>Performance is critical</a:t>
            </a:r>
            <a:endParaRPr lang="en-US" sz="2400" dirty="0"/>
          </a:p>
          <a:p>
            <a:pPr lvl="1"/>
            <a:r>
              <a:rPr lang="en-US" dirty="0" smtClean="0"/>
              <a:t>Exponential data growth</a:t>
            </a:r>
            <a:endParaRPr lang="en-US" dirty="0"/>
          </a:p>
          <a:p>
            <a:pPr lvl="1"/>
            <a:r>
              <a:rPr lang="en-US" dirty="0" smtClean="0"/>
              <a:t>Constant human factors</a:t>
            </a:r>
            <a:endParaRPr lang="en-US" dirty="0"/>
          </a:p>
          <a:p>
            <a:pPr lvl="1"/>
            <a:r>
              <a:rPr lang="en-US" dirty="0" smtClean="0"/>
              <a:t>Data movement and data analysis must keep up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Effective use of wide area (long-haul) networks by scientists has historically been difficult</a:t>
            </a:r>
            <a:endParaRPr lang="en-US" sz="24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099300" cy="857250"/>
          </a:xfrm>
        </p:spPr>
        <p:txBody>
          <a:bodyPr/>
          <a:lstStyle/>
          <a:p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8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981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TCP – Ubiquitous and Fragile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Networks provide connectivity between hosts – how do hosts see the network?</a:t>
            </a:r>
          </a:p>
          <a:p>
            <a:pPr lvl="1"/>
            <a:r>
              <a:rPr lang="en-US" dirty="0" smtClean="0"/>
              <a:t>From an application’s perspective, the interface to “the other end” is a socket</a:t>
            </a:r>
          </a:p>
          <a:p>
            <a:pPr lvl="1"/>
            <a:r>
              <a:rPr lang="en-US" dirty="0" smtClean="0"/>
              <a:t>Communication is between applications – mostly over TCP</a:t>
            </a:r>
          </a:p>
          <a:p>
            <a:r>
              <a:rPr lang="en-US" dirty="0" smtClean="0"/>
              <a:t>TCP – the fragile workhorse</a:t>
            </a:r>
          </a:p>
          <a:p>
            <a:pPr lvl="1"/>
            <a:r>
              <a:rPr lang="en-US" dirty="0" smtClean="0"/>
              <a:t>TCP is (for very good reasons) timid – packet loss is interpreted as congestion</a:t>
            </a:r>
          </a:p>
          <a:p>
            <a:pPr lvl="1"/>
            <a:r>
              <a:rPr lang="en-US" dirty="0" smtClean="0"/>
              <a:t>Packet loss in conjunction with latency is a performance killer</a:t>
            </a:r>
          </a:p>
          <a:p>
            <a:pPr lvl="1"/>
            <a:r>
              <a:rPr lang="en-US" dirty="0"/>
              <a:t>Like it or not, TCP is used for the vast majority of data transfer </a:t>
            </a:r>
            <a:r>
              <a:rPr lang="en-US" dirty="0" smtClean="0"/>
              <a:t>applications (more than 95% of ESnet traffic is TCP)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69930" y="4960170"/>
            <a:ext cx="2979710" cy="136922"/>
          </a:xfrm>
        </p:spPr>
        <p:txBody>
          <a:bodyPr/>
          <a:lstStyle/>
          <a:p>
            <a:pPr>
              <a:defRPr/>
            </a:pPr>
            <a:fld id="{A4C066DF-968D-2340-B25E-66D46178BCB9}" type="slidenum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9</a:t>
            </a:fld>
            <a:r>
              <a:rPr lang="en-US" sz="800" dirty="0">
                <a:solidFill>
                  <a:prstClr val="black"/>
                </a:solidFill>
                <a:latin typeface="Arial"/>
              </a:rPr>
              <a:t> – ESnet Science Engagement (</a:t>
            </a:r>
            <a:r>
              <a:rPr lang="en-US" sz="800" dirty="0">
                <a:solidFill>
                  <a:prstClr val="black"/>
                </a:solidFill>
                <a:latin typeface="Arial"/>
                <a:hlinkClick r:id="rId3"/>
              </a:rPr>
              <a:t>engage@es.net</a:t>
            </a:r>
            <a:r>
              <a:rPr lang="en-US" sz="800" dirty="0">
                <a:solidFill>
                  <a:prstClr val="black"/>
                </a:solidFill>
                <a:latin typeface="Arial"/>
              </a:rPr>
              <a:t>) - </a:t>
            </a:r>
            <a:fld id="{087BE274-2920-464F-BD83-825BA3315F3E}" type="datetime1">
              <a:rPr lang="en-US" sz="800">
                <a:solidFill>
                  <a:prstClr val="black"/>
                </a:solidFill>
                <a:latin typeface="Arial"/>
              </a:rPr>
              <a:pPr>
                <a:defRPr/>
              </a:pPr>
              <a:t>2/28/17</a:t>
            </a:fld>
            <a:endParaRPr lang="en-US" sz="8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617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Snet 1">
      <a:dk1>
        <a:srgbClr val="58585B"/>
      </a:dk1>
      <a:lt1>
        <a:sysClr val="window" lastClr="FFFFFF"/>
      </a:lt1>
      <a:dk2>
        <a:srgbClr val="58585B"/>
      </a:dk2>
      <a:lt2>
        <a:srgbClr val="A7A9AB"/>
      </a:lt2>
      <a:accent1>
        <a:srgbClr val="2DB2CF"/>
      </a:accent1>
      <a:accent2>
        <a:srgbClr val="266782"/>
      </a:accent2>
      <a:accent3>
        <a:srgbClr val="9DBA3B"/>
      </a:accent3>
      <a:accent4>
        <a:srgbClr val="A7A9AB"/>
      </a:accent4>
      <a:accent5>
        <a:srgbClr val="58585B"/>
      </a:accent5>
      <a:accent6>
        <a:srgbClr val="D2E9EE"/>
      </a:accent6>
      <a:hlink>
        <a:srgbClr val="266782"/>
      </a:hlink>
      <a:folHlink>
        <a:srgbClr val="504F8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28600" indent="-228600">
          <a:spcBef>
            <a:spcPts val="880"/>
          </a:spcBef>
          <a:buClr>
            <a:srgbClr val="2DB2CF"/>
          </a:buClr>
          <a:defRPr sz="2000" dirty="0" smtClean="0">
            <a:solidFill>
              <a:srgbClr val="58585B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2596</Words>
  <Application>Microsoft Macintosh PowerPoint</Application>
  <PresentationFormat>On-screen Show (16:9)</PresentationFormat>
  <Paragraphs>346</Paragraphs>
  <Slides>40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ESnet Science DMZ &amp; Pilot Efforts</vt:lpstr>
      <vt:lpstr>Outline</vt:lpstr>
      <vt:lpstr>ESnet Background</vt:lpstr>
      <vt:lpstr>PowerPoint Presentation</vt:lpstr>
      <vt:lpstr>PowerPoint Presentation</vt:lpstr>
      <vt:lpstr>PowerPoint Presentation</vt:lpstr>
      <vt:lpstr>Outline</vt:lpstr>
      <vt:lpstr>Motivation</vt:lpstr>
      <vt:lpstr>TCP – Ubiquitous and Fragile</vt:lpstr>
      <vt:lpstr>A small amount of packet loss makes a huge difference in TCP performance</vt:lpstr>
      <vt:lpstr>Working With TCP In Practice</vt:lpstr>
      <vt:lpstr>Outline</vt:lpstr>
      <vt:lpstr>The Science DMZ in 1 Slide</vt:lpstr>
      <vt:lpstr>Local And Wide Area Data Flows</vt:lpstr>
      <vt:lpstr>Dedicated Systems – Data Transfer Node</vt:lpstr>
      <vt:lpstr>Data Transfer Tool Comparison</vt:lpstr>
      <vt:lpstr>Outline</vt:lpstr>
      <vt:lpstr>GM/CA</vt:lpstr>
      <vt:lpstr>PowerPoint Presentation</vt:lpstr>
      <vt:lpstr>Current Design</vt:lpstr>
      <vt:lpstr>Current Design</vt:lpstr>
      <vt:lpstr>ANL Border to ESnet New York (perfSONAR Test)</vt:lpstr>
      <vt:lpstr>GM/CA to ESnet New York (perfSONAR Test)</vt:lpstr>
      <vt:lpstr>GM/CA to ANL Border (perfSONAR Test)</vt:lpstr>
      <vt:lpstr>Pilot Network</vt:lpstr>
      <vt:lpstr>perfSONAR Results</vt:lpstr>
      <vt:lpstr>perfSONAR Results</vt:lpstr>
      <vt:lpstr>perfSONAR Results</vt:lpstr>
      <vt:lpstr>perfSONAR is One Metric – what about GridFTP?</vt:lpstr>
      <vt:lpstr>Testing ESnet CERN (long RTT) to GMCA</vt:lpstr>
      <vt:lpstr>Testing GMCA to ESnet CERN (long RTT)</vt:lpstr>
      <vt:lpstr>Testing GMCA to ESnet LBL (medium RTT)</vt:lpstr>
      <vt:lpstr>Future</vt:lpstr>
      <vt:lpstr>APS Science DMZ Pilot</vt:lpstr>
      <vt:lpstr>Outline</vt:lpstr>
      <vt:lpstr>Science Engagement Vision – Revisited</vt:lpstr>
      <vt:lpstr>Extending the Idea of the APS Pilot</vt:lpstr>
      <vt:lpstr>LANL Example - Putting Theory into Practice</vt:lpstr>
      <vt:lpstr>LANL Testimonial</vt:lpstr>
      <vt:lpstr>ESnet Science DMZ &amp; Pilot Efforts</vt:lpstr>
    </vt:vector>
  </TitlesOfParts>
  <Manager/>
  <Company>Lawrence Berkekley Nationl Lab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teid05</dc:creator>
  <cp:keywords/>
  <dc:description/>
  <cp:lastModifiedBy>Jason Zurawski</cp:lastModifiedBy>
  <cp:revision>127</cp:revision>
  <cp:lastPrinted>2014-05-19T17:57:32Z</cp:lastPrinted>
  <dcterms:created xsi:type="dcterms:W3CDTF">2014-07-28T21:57:32Z</dcterms:created>
  <dcterms:modified xsi:type="dcterms:W3CDTF">2017-02-28T15:52:55Z</dcterms:modified>
  <cp:category/>
</cp:coreProperties>
</file>